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950075" cy="9236075"/>
  <p:embeddedFontLst>
    <p:embeddedFont>
      <p:font typeface="Gill Sans"/>
      <p:regular r:id="rId26"/>
      <p:bold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gKOWBhFCEUBU11Q/1R9JT7k1bD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regular.fntdata"/><Relationship Id="rId25" Type="http://schemas.openxmlformats.org/officeDocument/2006/relationships/slide" Target="slides/slide20.xml"/><Relationship Id="rId28" Type="http://schemas.openxmlformats.org/officeDocument/2006/relationships/font" Target="fonts/CenturyGothic-regular.fntdata"/><Relationship Id="rId27"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12501" cy="4621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35971" y="0"/>
            <a:ext cx="3012500" cy="4621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378"/>
            <a:ext cx="3012501" cy="4621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03" name="Google Shape;103;p1: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4" name="Google Shape;164;p10: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i="0" lang="en-US" sz="1200" u="none" cap="none" strike="noStrik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i="0" lang="en-US" sz="1200" u="none" cap="none" strike="noStrike">
                <a:latin typeface="Calibri"/>
                <a:ea typeface="Calibri"/>
                <a:cs typeface="Calibri"/>
                <a:sym typeface="Calibri"/>
              </a:rPr>
              <a:t>in order to </a:t>
            </a:r>
            <a:r>
              <a:rPr lang="en-US" sz="1200">
                <a:latin typeface="Calibri"/>
                <a:ea typeface="Calibri"/>
                <a:cs typeface="Calibri"/>
                <a:sym typeface="Calibri"/>
              </a:rPr>
              <a:t>ascertain</a:t>
            </a:r>
            <a:r>
              <a:rPr i="0" lang="en-US" sz="1200" u="none" cap="none" strike="noStrik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i="0" lang="en-US" sz="1200" u="none" cap="none" strike="noStrike">
                <a:latin typeface="Calibri"/>
                <a:ea typeface="Calibri"/>
                <a:cs typeface="Calibri"/>
                <a:sym typeface="Calibri"/>
              </a:rPr>
              <a:t>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rPr i="1" lang="en-US">
                <a:latin typeface="Calibri"/>
                <a:ea typeface="Calibri"/>
                <a:cs typeface="Calibri"/>
                <a:sym typeface="Calibri"/>
              </a:rPr>
              <a:t>(Assurance 11c &amp; d)</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i="1">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K-5 ELA Tools:</a:t>
            </a:r>
            <a:endParaRPr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FLKRS </a:t>
            </a:r>
            <a:r>
              <a:rPr i="0" lang="en-US" sz="1200" u="none" cap="none" strike="noStrik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DIBELS</a:t>
            </a:r>
            <a:r>
              <a:rPr i="0" lang="en-US" sz="1200" u="none" cap="none" strike="noStrik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indent="-228600" lvl="1" marL="914400" rtl="0" algn="l">
              <a:lnSpc>
                <a:spcPct val="100000"/>
              </a:lnSpc>
              <a:spcBef>
                <a:spcPts val="360"/>
              </a:spcBef>
              <a:spcAft>
                <a:spcPts val="0"/>
              </a:spcAft>
              <a:buSzPts val="1400"/>
              <a:buNone/>
            </a:pPr>
            <a:r>
              <a:rPr i="0" lang="en-US" sz="1200" u="none" cap="none" strike="noStrike">
                <a:solidFill>
                  <a:schemeClr val="dk1"/>
                </a:solidFill>
                <a:latin typeface="Calibri"/>
                <a:ea typeface="Calibri"/>
                <a:cs typeface="Calibri"/>
                <a:sym typeface="Calibri"/>
              </a:rPr>
              <a:t>Students who are working below</a:t>
            </a:r>
            <a:r>
              <a:rPr b="0" i="0" lang="en-US" sz="1200" u="none" cap="none" strike="noStrike">
                <a:solidFill>
                  <a:schemeClr val="dk1"/>
                </a:solidFill>
                <a:latin typeface="Arial"/>
                <a:ea typeface="Arial"/>
                <a:cs typeface="Arial"/>
                <a:sym typeface="Arial"/>
              </a:rPr>
              <a:t> expectation should have more frequent fluency measures--more to come</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2-5,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K-5 Math Tools:</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K-5,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3-5 Science Tool:</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3-5,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indent="0" lvl="0" marL="0" rtl="0" algn="l">
              <a:lnSpc>
                <a:spcPct val="100000"/>
              </a:lnSpc>
              <a:spcBef>
                <a:spcPts val="360"/>
              </a:spcBef>
              <a:spcAft>
                <a:spcPts val="0"/>
              </a:spcAft>
              <a:buSzPts val="1400"/>
              <a:buNone/>
            </a:pPr>
            <a:r>
              <a:t/>
            </a:r>
            <a:endParaRPr i="1"/>
          </a:p>
        </p:txBody>
      </p:sp>
      <p:sp>
        <p:nvSpPr>
          <p:cNvPr id="165" name="Google Shape;165;p10: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72" name="Google Shape;172;p1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28508c000_0_0:notes"/>
          <p:cNvSpPr/>
          <p:nvPr>
            <p:ph idx="2" type="sldImg"/>
          </p:nvPr>
        </p:nvSpPr>
        <p:spPr>
          <a:xfrm>
            <a:off x="1166813"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428508c000_0_0:notes"/>
          <p:cNvSpPr txBox="1"/>
          <p:nvPr>
            <p:ph idx="1" type="body"/>
          </p:nvPr>
        </p:nvSpPr>
        <p:spPr>
          <a:xfrm>
            <a:off x="695809" y="4387767"/>
            <a:ext cx="5560200" cy="41559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79" name="Google Shape;179;g2428508c000_0_0:notes"/>
          <p:cNvSpPr txBox="1"/>
          <p:nvPr>
            <p:ph idx="12" type="sldNum"/>
          </p:nvPr>
        </p:nvSpPr>
        <p:spPr>
          <a:xfrm>
            <a:off x="3935971" y="8772378"/>
            <a:ext cx="3012600" cy="462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1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283634" lvl="1" marL="737452"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11b)</a:t>
            </a:r>
            <a:endParaRPr i="1"/>
          </a:p>
          <a:p>
            <a:pPr indent="0" lvl="0" marL="0" rtl="0" algn="l">
              <a:lnSpc>
                <a:spcPct val="100000"/>
              </a:lnSpc>
              <a:spcBef>
                <a:spcPts val="360"/>
              </a:spcBef>
              <a:spcAft>
                <a:spcPts val="0"/>
              </a:spcAft>
              <a:buSzPts val="1400"/>
              <a:buNone/>
            </a:pPr>
            <a:r>
              <a:t/>
            </a:r>
            <a:endParaRPr b="1" u="sng">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indent="0" lvl="1" marL="457200"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indent="0" lvl="1" marL="457200" rtl="0" algn="l">
              <a:lnSpc>
                <a:spcPct val="100000"/>
              </a:lnSpc>
              <a:spcBef>
                <a:spcPts val="360"/>
              </a:spcBef>
              <a:spcAft>
                <a:spcPts val="0"/>
              </a:spcAft>
              <a:buSzPts val="1400"/>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85" name="Google Shape;185;p12: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9)</a:t>
            </a:r>
            <a:endParaRPr i="1"/>
          </a:p>
        </p:txBody>
      </p:sp>
      <p:sp>
        <p:nvSpPr>
          <p:cNvPr id="191" name="Google Shape;191;p1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p1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i="0" lang="en-US" sz="1200" u="none" cap="none" strike="noStrike"/>
              <a:t>As a parent or family member you are vital in the development, implementation, and review of the parent and family engagement program at our school. </a:t>
            </a:r>
            <a:endParaRPr sz="1100"/>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(Assurances 11a, b, c, &amp; e)</a:t>
            </a:r>
            <a:endParaRPr i="1"/>
          </a:p>
        </p:txBody>
      </p:sp>
      <p:sp>
        <p:nvSpPr>
          <p:cNvPr id="198" name="Google Shape;198;p1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1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i="1" lang="en-US">
                <a:latin typeface="Arial"/>
                <a:ea typeface="Arial"/>
                <a:cs typeface="Arial"/>
                <a:sym typeface="Arial"/>
              </a:rPr>
              <a:t>(Assurance 11e)</a:t>
            </a:r>
            <a:endParaRPr i="1"/>
          </a:p>
          <a:p>
            <a:pPr indent="0" lvl="0" marL="0" rtl="0" algn="l">
              <a:lnSpc>
                <a:spcPct val="100000"/>
              </a:lnSpc>
              <a:spcBef>
                <a:spcPts val="360"/>
              </a:spcBef>
              <a:spcAft>
                <a:spcPts val="0"/>
              </a:spcAft>
              <a:buSzPts val="1400"/>
              <a:buNone/>
            </a:pPr>
            <a:r>
              <a:t/>
            </a:r>
            <a:endParaRPr/>
          </a:p>
        </p:txBody>
      </p:sp>
      <p:sp>
        <p:nvSpPr>
          <p:cNvPr id="205" name="Google Shape;205;p1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1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indent="0" lvl="0" marL="0" rtl="0" algn="l">
              <a:lnSpc>
                <a:spcPct val="100000"/>
              </a:lnSpc>
              <a:spcBef>
                <a:spcPts val="36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indent="0" lvl="0" marL="0" rtl="0" algn="l">
              <a:lnSpc>
                <a:spcPct val="100000"/>
              </a:lnSpc>
              <a:spcBef>
                <a:spcPts val="360"/>
              </a:spcBef>
              <a:spcAft>
                <a:spcPts val="0"/>
              </a:spcAft>
              <a:buSzPts val="1400"/>
              <a:buNone/>
            </a:pPr>
            <a:r>
              <a:t/>
            </a:r>
            <a:endParaRPr/>
          </a:p>
        </p:txBody>
      </p:sp>
      <p:sp>
        <p:nvSpPr>
          <p:cNvPr id="212" name="Google Shape;212;p1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9" name="Google Shape;219;p1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1"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0" name="Google Shape;220;p17: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p:txBody>
      </p:sp>
      <p:sp>
        <p:nvSpPr>
          <p:cNvPr id="226" name="Google Shape;226;p1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10" name="Google Shape;110;p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232" name="Google Shape;232;p1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 name="Google Shape;116;p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17" name="Google Shape;117;p3: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 name="Google Shape;123;p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b="1" lang="en-US">
                <a:latin typeface="Arial"/>
                <a:ea typeface="Arial"/>
                <a:cs typeface="Arial"/>
                <a:sym typeface="Arial"/>
              </a:rPr>
              <a:t>every parent/guardian of a student in our school is a Title I parent!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indent="0" lvl="0" marL="0" rtl="0" algn="l">
              <a:lnSpc>
                <a:spcPct val="100000"/>
              </a:lnSpc>
              <a:spcBef>
                <a:spcPts val="360"/>
              </a:spcBef>
              <a:spcAft>
                <a:spcPts val="0"/>
              </a:spcAft>
              <a:buSzPts val="1400"/>
              <a:buNone/>
            </a:pPr>
            <a:r>
              <a:t/>
            </a:r>
            <a:endParaRPr b="1">
              <a:latin typeface="Arial"/>
              <a:ea typeface="Arial"/>
              <a:cs typeface="Arial"/>
              <a:sym typeface="Arial"/>
            </a:endParaRPr>
          </a:p>
          <a:p>
            <a:pPr indent="0" lvl="0" marL="0" rtl="0" algn="l">
              <a:lnSpc>
                <a:spcPct val="100000"/>
              </a:lnSpc>
              <a:spcBef>
                <a:spcPts val="360"/>
              </a:spcBef>
              <a:spcAft>
                <a:spcPts val="0"/>
              </a:spcAft>
              <a:buSzPts val="1400"/>
              <a:buNone/>
            </a:pPr>
            <a:r>
              <a:rPr b="1" i="0" lang="en-US"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124" name="Google Shape;124;p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b="1" lang="en-US">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indent="0" lvl="0" marL="0" rtl="0" algn="l">
              <a:lnSpc>
                <a:spcPct val="100000"/>
              </a:lnSpc>
              <a:spcBef>
                <a:spcPts val="360"/>
              </a:spcBef>
              <a:spcAft>
                <a:spcPts val="0"/>
              </a:spcAft>
              <a:buSzPts val="1400"/>
              <a:buNone/>
            </a:pPr>
            <a:r>
              <a:t/>
            </a:r>
            <a:endParaRPr i="1"/>
          </a:p>
          <a:p>
            <a:pPr indent="0" lvl="0" marL="0"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0" lvl="0" marL="0" rtl="0" algn="l">
              <a:lnSpc>
                <a:spcPct val="100000"/>
              </a:lnSpc>
              <a:spcBef>
                <a:spcPts val="360"/>
              </a:spcBef>
              <a:spcAft>
                <a:spcPts val="0"/>
              </a:spcAft>
              <a:buSzPts val="1400"/>
              <a:buNone/>
            </a:pPr>
            <a:r>
              <a:t/>
            </a:r>
            <a:endParaRPr/>
          </a:p>
        </p:txBody>
      </p:sp>
      <p:sp>
        <p:nvSpPr>
          <p:cNvPr id="131" name="Google Shape;131;p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p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Opportunities to Volunteer:</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School Parent Councils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 &amp; c)</a:t>
            </a:r>
            <a:endParaRPr i="1"/>
          </a:p>
        </p:txBody>
      </p:sp>
      <p:sp>
        <p:nvSpPr>
          <p:cNvPr id="138" name="Google Shape;138;p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i="1"/>
          </a:p>
        </p:txBody>
      </p:sp>
      <p:sp>
        <p:nvSpPr>
          <p:cNvPr id="144" name="Google Shape;144;p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(Assurance 11c)</a:t>
            </a:r>
            <a:endParaRPr/>
          </a:p>
        </p:txBody>
      </p:sp>
      <p:sp>
        <p:nvSpPr>
          <p:cNvPr id="150" name="Google Shape;150;p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More information about specific standards by grade level can be found at the CPalms weblink.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11d)</a:t>
            </a:r>
            <a:endParaRPr i="1"/>
          </a:p>
        </p:txBody>
      </p:sp>
      <p:sp>
        <p:nvSpPr>
          <p:cNvPr id="157" name="Google Shape;157;p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cxnSp>
        <p:nvCxnSpPr>
          <p:cNvPr id="87" name="Google Shape;87;p30"/>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88" name="Google Shape;88;p30"/>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0"/>
          <p:cNvSpPr txBox="1"/>
          <p:nvPr>
            <p:ph idx="1" type="body"/>
          </p:nvPr>
        </p:nvSpPr>
        <p:spPr>
          <a:xfrm rot="5400000">
            <a:off x="3003856" y="455368"/>
            <a:ext cx="3450613" cy="65713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0" name="Google Shape;90;p30"/>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31"/>
          <p:cNvSpPr txBox="1"/>
          <p:nvPr>
            <p:ph type="title"/>
          </p:nvPr>
        </p:nvSpPr>
        <p:spPr>
          <a:xfrm rot="5400000">
            <a:off x="5139597" y="2577405"/>
            <a:ext cx="4659889" cy="110302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1"/>
          <p:cNvSpPr txBox="1"/>
          <p:nvPr>
            <p:ph idx="1" type="body"/>
          </p:nvPr>
        </p:nvSpPr>
        <p:spPr>
          <a:xfrm rot="5400000">
            <a:off x="1764094" y="478371"/>
            <a:ext cx="4659889" cy="53010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6" name="Google Shape;96;p3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31"/>
          <p:cNvCxnSpPr/>
          <p:nvPr/>
        </p:nvCxnSpPr>
        <p:spPr>
          <a:xfrm>
            <a:off x="6918028" y="798974"/>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2"/>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2"/>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5" name="Google Shape;25;p22"/>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22"/>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23"/>
          <p:cNvSpPr txBox="1"/>
          <p:nvPr>
            <p:ph type="ctrTitle"/>
          </p:nvPr>
        </p:nvSpPr>
        <p:spPr>
          <a:xfrm>
            <a:off x="2396319" y="802299"/>
            <a:ext cx="5618515"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subTitle"/>
          </p:nvPr>
        </p:nvSpPr>
        <p:spPr>
          <a:xfrm>
            <a:off x="2396319" y="3531205"/>
            <a:ext cx="5618515"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p:txBody>
      </p:sp>
      <p:sp>
        <p:nvSpPr>
          <p:cNvPr id="32" name="Google Shape;32;p23"/>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3"/>
          <p:cNvSpPr txBox="1"/>
          <p:nvPr>
            <p:ph idx="11" type="ftr"/>
          </p:nvPr>
        </p:nvSpPr>
        <p:spPr>
          <a:xfrm>
            <a:off x="2396319" y="329308"/>
            <a:ext cx="308629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2" type="sldNum"/>
          </p:nvPr>
        </p:nvSpPr>
        <p:spPr>
          <a:xfrm>
            <a:off x="1434703" y="798973"/>
            <a:ext cx="802005" cy="503578"/>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cxnSp>
        <p:nvCxnSpPr>
          <p:cNvPr id="35" name="Google Shape;35;p23"/>
          <p:cNvCxnSpPr/>
          <p:nvPr/>
        </p:nvCxnSpPr>
        <p:spPr>
          <a:xfrm>
            <a:off x="2396319" y="3528542"/>
            <a:ext cx="5618515"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4"/>
          <p:cNvSpPr txBox="1"/>
          <p:nvPr>
            <p:ph type="title"/>
          </p:nvPr>
        </p:nvSpPr>
        <p:spPr>
          <a:xfrm>
            <a:off x="1443491" y="1756130"/>
            <a:ext cx="5617002"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1443492" y="3806196"/>
            <a:ext cx="5617002"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500"/>
              <a:buNone/>
              <a:defRPr sz="1500">
                <a:solidFill>
                  <a:srgbClr val="888888"/>
                </a:solidFill>
              </a:defRPr>
            </a:lvl2pPr>
            <a:lvl3pPr indent="-228600" lvl="2" marL="1371600" algn="l">
              <a:lnSpc>
                <a:spcPct val="120000"/>
              </a:lnSpc>
              <a:spcBef>
                <a:spcPts val="500"/>
              </a:spcBef>
              <a:spcAft>
                <a:spcPts val="0"/>
              </a:spcAft>
              <a:buSzPts val="1350"/>
              <a:buNone/>
              <a:defRPr sz="1350">
                <a:solidFill>
                  <a:srgbClr val="888888"/>
                </a:solidFill>
              </a:defRPr>
            </a:lvl3pPr>
            <a:lvl4pPr indent="-228600" lvl="3" marL="1828800" algn="l">
              <a:lnSpc>
                <a:spcPct val="120000"/>
              </a:lnSpc>
              <a:spcBef>
                <a:spcPts val="500"/>
              </a:spcBef>
              <a:spcAft>
                <a:spcPts val="0"/>
              </a:spcAft>
              <a:buSzPts val="1200"/>
              <a:buNone/>
              <a:defRPr sz="1200">
                <a:solidFill>
                  <a:srgbClr val="888888"/>
                </a:solidFill>
              </a:defRPr>
            </a:lvl4pPr>
            <a:lvl5pPr indent="-228600" lvl="4" marL="2286000" algn="l">
              <a:lnSpc>
                <a:spcPct val="120000"/>
              </a:lnSpc>
              <a:spcBef>
                <a:spcPts val="500"/>
              </a:spcBef>
              <a:spcAft>
                <a:spcPts val="0"/>
              </a:spcAft>
              <a:buSzPts val="1200"/>
              <a:buNone/>
              <a:defRPr sz="1200">
                <a:solidFill>
                  <a:srgbClr val="888888"/>
                </a:solidFill>
              </a:defRPr>
            </a:lvl5pPr>
            <a:lvl6pPr indent="-228600" lvl="5" marL="2743200" algn="l">
              <a:lnSpc>
                <a:spcPct val="120000"/>
              </a:lnSpc>
              <a:spcBef>
                <a:spcPts val="500"/>
              </a:spcBef>
              <a:spcAft>
                <a:spcPts val="0"/>
              </a:spcAft>
              <a:buSzPts val="1200"/>
              <a:buNone/>
              <a:defRPr sz="1200">
                <a:solidFill>
                  <a:srgbClr val="888888"/>
                </a:solidFill>
              </a:defRPr>
            </a:lvl6pPr>
            <a:lvl7pPr indent="-228600" lvl="6" marL="3200400" algn="l">
              <a:lnSpc>
                <a:spcPct val="120000"/>
              </a:lnSpc>
              <a:spcBef>
                <a:spcPts val="500"/>
              </a:spcBef>
              <a:spcAft>
                <a:spcPts val="0"/>
              </a:spcAft>
              <a:buSzPts val="1200"/>
              <a:buNone/>
              <a:defRPr sz="1200">
                <a:solidFill>
                  <a:srgbClr val="888888"/>
                </a:solidFill>
              </a:defRPr>
            </a:lvl7pPr>
            <a:lvl8pPr indent="-228600" lvl="7" marL="3657600" algn="l">
              <a:lnSpc>
                <a:spcPct val="120000"/>
              </a:lnSpc>
              <a:spcBef>
                <a:spcPts val="500"/>
              </a:spcBef>
              <a:spcAft>
                <a:spcPts val="0"/>
              </a:spcAft>
              <a:buSzPts val="1200"/>
              <a:buNone/>
              <a:defRPr sz="1200">
                <a:solidFill>
                  <a:srgbClr val="888888"/>
                </a:solidFill>
              </a:defRPr>
            </a:lvl8pPr>
            <a:lvl9pPr indent="-228600" lvl="8" marL="4114800" algn="l">
              <a:lnSpc>
                <a:spcPct val="120000"/>
              </a:lnSpc>
              <a:spcBef>
                <a:spcPts val="500"/>
              </a:spcBef>
              <a:spcAft>
                <a:spcPts val="0"/>
              </a:spcAft>
              <a:buSzPts val="1200"/>
              <a:buNone/>
              <a:defRPr sz="1200">
                <a:solidFill>
                  <a:srgbClr val="888888"/>
                </a:solidFill>
              </a:defRPr>
            </a:lvl9pPr>
          </a:lstStyle>
          <a:p/>
        </p:txBody>
      </p:sp>
      <p:sp>
        <p:nvSpPr>
          <p:cNvPr id="39" name="Google Shape;39;p24"/>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4"/>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24"/>
          <p:cNvCxnSpPr/>
          <p:nvPr/>
        </p:nvCxnSpPr>
        <p:spPr>
          <a:xfrm>
            <a:off x="1443491" y="3804985"/>
            <a:ext cx="561700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5"/>
          <p:cNvSpPr txBox="1"/>
          <p:nvPr>
            <p:ph type="title"/>
          </p:nvPr>
        </p:nvSpPr>
        <p:spPr>
          <a:xfrm>
            <a:off x="1443491" y="804890"/>
            <a:ext cx="6571343"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5"/>
          <p:cNvSpPr txBox="1"/>
          <p:nvPr>
            <p:ph idx="1" type="body"/>
          </p:nvPr>
        </p:nvSpPr>
        <p:spPr>
          <a:xfrm>
            <a:off x="1443490" y="2013936"/>
            <a:ext cx="3125871" cy="34375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25"/>
          <p:cNvSpPr txBox="1"/>
          <p:nvPr>
            <p:ph idx="2" type="body"/>
          </p:nvPr>
        </p:nvSpPr>
        <p:spPr>
          <a:xfrm>
            <a:off x="4889182" y="2013936"/>
            <a:ext cx="3125652" cy="343755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25"/>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25"/>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cxnSp>
        <p:nvCxnSpPr>
          <p:cNvPr id="52" name="Google Shape;52;p26"/>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53" name="Google Shape;53;p26"/>
          <p:cNvSpPr txBox="1"/>
          <p:nvPr>
            <p:ph type="title"/>
          </p:nvPr>
        </p:nvSpPr>
        <p:spPr>
          <a:xfrm>
            <a:off x="1443491" y="804164"/>
            <a:ext cx="6571344"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6"/>
          <p:cNvSpPr txBox="1"/>
          <p:nvPr>
            <p:ph idx="1" type="body"/>
          </p:nvPr>
        </p:nvSpPr>
        <p:spPr>
          <a:xfrm>
            <a:off x="1443491" y="2019550"/>
            <a:ext cx="3125766"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5" name="Google Shape;55;p26"/>
          <p:cNvSpPr txBox="1"/>
          <p:nvPr>
            <p:ph idx="2" type="body"/>
          </p:nvPr>
        </p:nvSpPr>
        <p:spPr>
          <a:xfrm>
            <a:off x="1443491" y="2824270"/>
            <a:ext cx="3125766"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6" name="Google Shape;56;p26"/>
          <p:cNvSpPr txBox="1"/>
          <p:nvPr>
            <p:ph idx="3" type="body"/>
          </p:nvPr>
        </p:nvSpPr>
        <p:spPr>
          <a:xfrm>
            <a:off x="4889182" y="2023004"/>
            <a:ext cx="31256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7" name="Google Shape;57;p26"/>
          <p:cNvSpPr txBox="1"/>
          <p:nvPr>
            <p:ph idx="4" type="body"/>
          </p:nvPr>
        </p:nvSpPr>
        <p:spPr>
          <a:xfrm>
            <a:off x="4889182" y="2821491"/>
            <a:ext cx="31256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8" name="Google Shape;58;p26"/>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cxnSp>
        <p:nvCxnSpPr>
          <p:cNvPr id="62" name="Google Shape;62;p27"/>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63" name="Google Shape;63;p27"/>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28"/>
          <p:cNvSpPr txBox="1"/>
          <p:nvPr>
            <p:ph type="title"/>
          </p:nvPr>
        </p:nvSpPr>
        <p:spPr>
          <a:xfrm>
            <a:off x="1439042" y="798973"/>
            <a:ext cx="242595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 type="body"/>
          </p:nvPr>
        </p:nvSpPr>
        <p:spPr>
          <a:xfrm>
            <a:off x="4186656" y="798974"/>
            <a:ext cx="3828178"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0" name="Google Shape;70;p28"/>
          <p:cNvSpPr txBox="1"/>
          <p:nvPr>
            <p:ph idx="2" type="body"/>
          </p:nvPr>
        </p:nvSpPr>
        <p:spPr>
          <a:xfrm>
            <a:off x="1439042" y="3205492"/>
            <a:ext cx="2427369"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71" name="Google Shape;71;p28"/>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28"/>
          <p:cNvCxnSpPr/>
          <p:nvPr/>
        </p:nvCxnSpPr>
        <p:spPr>
          <a:xfrm>
            <a:off x="1441748" y="3205491"/>
            <a:ext cx="242327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grpSp>
        <p:nvGrpSpPr>
          <p:cNvPr id="76" name="Google Shape;76;p29"/>
          <p:cNvGrpSpPr/>
          <p:nvPr/>
        </p:nvGrpSpPr>
        <p:grpSpPr>
          <a:xfrm>
            <a:off x="4996501" y="482171"/>
            <a:ext cx="3511387" cy="5149101"/>
            <a:chOff x="6852919" y="583365"/>
            <a:chExt cx="4681849" cy="5181928"/>
          </a:xfrm>
        </p:grpSpPr>
        <p:sp>
          <p:nvSpPr>
            <p:cNvPr id="77" name="Google Shape;77;p29"/>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9"/>
            <p:cNvSpPr/>
            <p:nvPr/>
          </p:nvSpPr>
          <p:spPr>
            <a:xfrm>
              <a:off x="7273787" y="915806"/>
              <a:ext cx="3844017" cy="4507918"/>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29"/>
          <p:cNvSpPr txBox="1"/>
          <p:nvPr>
            <p:ph type="title"/>
          </p:nvPr>
        </p:nvSpPr>
        <p:spPr>
          <a:xfrm>
            <a:off x="1444148" y="1129513"/>
            <a:ext cx="3244935"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p:nvPr>
            <p:ph idx="2" type="pic"/>
          </p:nvPr>
        </p:nvSpPr>
        <p:spPr>
          <a:xfrm>
            <a:off x="5640128" y="1122543"/>
            <a:ext cx="2234998" cy="3866327"/>
          </a:xfrm>
          <a:prstGeom prst="rect">
            <a:avLst/>
          </a:prstGeom>
          <a:solidFill>
            <a:srgbClr val="D8D8D8"/>
          </a:solidFill>
          <a:ln>
            <a:noFill/>
          </a:ln>
        </p:spPr>
      </p:sp>
      <p:sp>
        <p:nvSpPr>
          <p:cNvPr id="81" name="Google Shape;81;p29"/>
          <p:cNvSpPr txBox="1"/>
          <p:nvPr>
            <p:ph idx="1" type="body"/>
          </p:nvPr>
        </p:nvSpPr>
        <p:spPr>
          <a:xfrm>
            <a:off x="1443492" y="3145992"/>
            <a:ext cx="3240286"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82" name="Google Shape;82;p29"/>
          <p:cNvSpPr txBox="1"/>
          <p:nvPr>
            <p:ph idx="10" type="dt"/>
          </p:nvPr>
        </p:nvSpPr>
        <p:spPr>
          <a:xfrm>
            <a:off x="1436664" y="5469857"/>
            <a:ext cx="3252420" cy="3201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1" type="ftr"/>
          </p:nvPr>
        </p:nvSpPr>
        <p:spPr>
          <a:xfrm>
            <a:off x="1437530" y="318641"/>
            <a:ext cx="3251553" cy="32093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9"/>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29"/>
          <p:cNvCxnSpPr/>
          <p:nvPr/>
        </p:nvCxnSpPr>
        <p:spPr>
          <a:xfrm>
            <a:off x="1441281" y="3143605"/>
            <a:ext cx="324201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0"/>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0"/>
          <p:cNvPicPr preferRelativeResize="0"/>
          <p:nvPr/>
        </p:nvPicPr>
        <p:blipFill rotWithShape="1">
          <a:blip r:embed="rId1">
            <a:alphaModFix/>
          </a:blip>
          <a:srcRect b="-1538" l="12500" r="12500" t="1538"/>
          <a:stretch/>
        </p:blipFill>
        <p:spPr>
          <a:xfrm>
            <a:off x="-1" y="6095253"/>
            <a:ext cx="9144001" cy="774727"/>
          </a:xfrm>
          <a:prstGeom prst="rect">
            <a:avLst/>
          </a:prstGeom>
          <a:noFill/>
          <a:ln>
            <a:noFill/>
          </a:ln>
        </p:spPr>
      </p:pic>
      <p:cxnSp>
        <p:nvCxnSpPr>
          <p:cNvPr id="12" name="Google Shape;12;p20"/>
          <p:cNvCxnSpPr/>
          <p:nvPr/>
        </p:nvCxnSpPr>
        <p:spPr>
          <a:xfrm>
            <a:off x="0" y="6101127"/>
            <a:ext cx="9144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13" name="Google Shape;13;p20"/>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0"/>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30200" lvl="1" marL="9144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5" name="Google Shape;15;p20"/>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 name="Google Shape;16;p20"/>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 name="Google Shape;17;p2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ldoe.org/fa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fldoe.org/bii/curriculum/sss/"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cpalms.org/Public/search/Standard"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nvSpPr>
        <p:spPr>
          <a:xfrm>
            <a:off x="0" y="3429000"/>
            <a:ext cx="9144000" cy="962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Annual Parent Meeting</a:t>
            </a:r>
            <a:endParaRPr b="0" i="0" sz="4400" u="none" cap="none" strike="noStrike">
              <a:solidFill>
                <a:schemeClr val="dk1"/>
              </a:solidFill>
              <a:latin typeface="Comic Sans MS"/>
              <a:ea typeface="Comic Sans MS"/>
              <a:cs typeface="Comic Sans MS"/>
              <a:sym typeface="Comic Sans MS"/>
            </a:endParaRPr>
          </a:p>
        </p:txBody>
      </p:sp>
      <p:sp>
        <p:nvSpPr>
          <p:cNvPr id="106" name="Google Shape;106;p1"/>
          <p:cNvSpPr txBox="1"/>
          <p:nvPr/>
        </p:nvSpPr>
        <p:spPr>
          <a:xfrm>
            <a:off x="0" y="4391141"/>
            <a:ext cx="9105900" cy="1841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Comic Sans MS"/>
              <a:buNone/>
            </a:pPr>
            <a:r>
              <a:rPr b="1" lang="en-US" sz="3200">
                <a:solidFill>
                  <a:srgbClr val="E69138"/>
                </a:solidFill>
                <a:latin typeface="Comic Sans MS"/>
                <a:ea typeface="Comic Sans MS"/>
                <a:cs typeface="Comic Sans MS"/>
                <a:sym typeface="Comic Sans MS"/>
              </a:rPr>
              <a:t>Glen Springs Elementary</a:t>
            </a:r>
            <a:endParaRPr b="1" i="0" sz="1800" u="none" cap="none" strike="noStrike">
              <a:solidFill>
                <a:srgbClr val="E69138"/>
              </a:solidFill>
              <a:latin typeface="Century Gothic"/>
              <a:ea typeface="Century Gothic"/>
              <a:cs typeface="Century Gothic"/>
              <a:sym typeface="Century Gothic"/>
            </a:endParaRPr>
          </a:p>
          <a:p>
            <a:pPr indent="0" lvl="0" marL="0" marR="0" rtl="0" algn="ctr">
              <a:lnSpc>
                <a:spcPct val="100000"/>
              </a:lnSpc>
              <a:spcBef>
                <a:spcPts val="640"/>
              </a:spcBef>
              <a:spcAft>
                <a:spcPts val="0"/>
              </a:spcAft>
              <a:buClr>
                <a:srgbClr val="FF0000"/>
              </a:buClr>
              <a:buSzPts val="3200"/>
              <a:buFont typeface="Comic Sans MS"/>
              <a:buNone/>
            </a:pPr>
            <a:r>
              <a:rPr b="1" lang="en-US" sz="3200">
                <a:solidFill>
                  <a:srgbClr val="E69138"/>
                </a:solidFill>
                <a:latin typeface="Comic Sans MS"/>
                <a:ea typeface="Comic Sans MS"/>
                <a:cs typeface="Comic Sans MS"/>
                <a:sym typeface="Comic Sans MS"/>
              </a:rPr>
              <a:t>Thursday, September 7, 2023</a:t>
            </a:r>
            <a:endParaRPr b="1" i="0" sz="1800" u="none" cap="none" strike="noStrike">
              <a:solidFill>
                <a:srgbClr val="E69138"/>
              </a:solidFill>
              <a:latin typeface="Century Gothic"/>
              <a:ea typeface="Century Gothic"/>
              <a:cs typeface="Century Gothic"/>
              <a:sym typeface="Century Gothic"/>
            </a:endParaRPr>
          </a:p>
          <a:p>
            <a:pPr indent="0" lvl="0" marL="0" marR="0" rtl="0" algn="ctr">
              <a:lnSpc>
                <a:spcPct val="100000"/>
              </a:lnSpc>
              <a:spcBef>
                <a:spcPts val="640"/>
              </a:spcBef>
              <a:spcAft>
                <a:spcPts val="0"/>
              </a:spcAft>
              <a:buClr>
                <a:srgbClr val="FF0000"/>
              </a:buClr>
              <a:buSzPts val="3200"/>
              <a:buFont typeface="Comic Sans MS"/>
              <a:buNone/>
            </a:pPr>
            <a:r>
              <a:rPr b="1" lang="en-US" sz="3200">
                <a:solidFill>
                  <a:srgbClr val="E69138"/>
                </a:solidFill>
                <a:latin typeface="Comic Sans MS"/>
                <a:ea typeface="Comic Sans MS"/>
                <a:cs typeface="Comic Sans MS"/>
                <a:sym typeface="Comic Sans MS"/>
              </a:rPr>
              <a:t>Mr. Ricky Bell, principal</a:t>
            </a:r>
            <a:endParaRPr b="1" i="0" sz="1800" u="none" cap="none" strike="noStrike">
              <a:solidFill>
                <a:srgbClr val="E69138"/>
              </a:solidFill>
              <a:latin typeface="Century Gothic"/>
              <a:ea typeface="Century Gothic"/>
              <a:cs typeface="Century Gothic"/>
              <a:sym typeface="Century Gothic"/>
            </a:endParaRPr>
          </a:p>
        </p:txBody>
      </p:sp>
      <p:pic>
        <p:nvPicPr>
          <p:cNvPr id="107" name="Google Shape;107;p1"/>
          <p:cNvPicPr preferRelativeResize="0"/>
          <p:nvPr/>
        </p:nvPicPr>
        <p:blipFill rotWithShape="1">
          <a:blip r:embed="rId3">
            <a:alphaModFix/>
          </a:blip>
          <a:srcRect b="0" l="0" r="0" t="0"/>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idx="4294967295" type="title"/>
          </p:nvPr>
        </p:nvSpPr>
        <p:spPr>
          <a:xfrm>
            <a:off x="383225" y="141200"/>
            <a:ext cx="8262900" cy="107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b="1" lang="en-US" sz="3100">
                <a:latin typeface="Calibri"/>
                <a:ea typeface="Calibri"/>
                <a:cs typeface="Calibri"/>
                <a:sym typeface="Calibri"/>
              </a:rPr>
              <a:t> </a:t>
            </a:r>
            <a:r>
              <a:rPr b="1" lang="en-US" sz="3100">
                <a:solidFill>
                  <a:schemeClr val="dk1"/>
                </a:solidFill>
                <a:latin typeface="Calibri"/>
                <a:ea typeface="Calibri"/>
                <a:cs typeface="Calibri"/>
                <a:sym typeface="Calibri"/>
              </a:rPr>
              <a:t>MEASURING STUDENT SUCCESS THROUGH       DISTRICT PROGRESS MONITORING</a:t>
            </a:r>
            <a:endParaRPr b="1" sz="3100">
              <a:solidFill>
                <a:schemeClr val="dk1"/>
              </a:solidFill>
              <a:latin typeface="Calibri"/>
              <a:ea typeface="Calibri"/>
              <a:cs typeface="Calibri"/>
              <a:sym typeface="Calibri"/>
            </a:endParaRPr>
          </a:p>
        </p:txBody>
      </p:sp>
      <p:sp>
        <p:nvSpPr>
          <p:cNvPr id="168" name="Google Shape;168;p10"/>
          <p:cNvSpPr txBox="1"/>
          <p:nvPr>
            <p:ph idx="4294967295" type="body"/>
          </p:nvPr>
        </p:nvSpPr>
        <p:spPr>
          <a:xfrm>
            <a:off x="0" y="2184400"/>
            <a:ext cx="9144000" cy="46736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SzPts val="1120"/>
              <a:buNone/>
            </a:pPr>
            <a:r>
              <a:rPr b="0" lang="en-US" sz="1400">
                <a:solidFill>
                  <a:schemeClr val="dk1"/>
                </a:solidFill>
              </a:rPr>
              <a:t>   </a:t>
            </a:r>
            <a:endParaRPr b="0" sz="1800">
              <a:solidFill>
                <a:schemeClr val="dk1"/>
              </a:solidFill>
            </a:endParaRPr>
          </a:p>
          <a:p>
            <a:pPr indent="0" lvl="0" marL="0" rtl="0" algn="l">
              <a:lnSpc>
                <a:spcPct val="120000"/>
              </a:lnSpc>
              <a:spcBef>
                <a:spcPts val="1000"/>
              </a:spcBef>
              <a:spcAft>
                <a:spcPts val="0"/>
              </a:spcAft>
              <a:buSzPts val="1920"/>
              <a:buNone/>
            </a:pPr>
            <a:r>
              <a:t/>
            </a:r>
            <a:endParaRPr>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sz="1800"/>
          </a:p>
          <a:p>
            <a:pPr indent="0" lvl="0" marL="0" rtl="0" algn="l">
              <a:lnSpc>
                <a:spcPct val="120000"/>
              </a:lnSpc>
              <a:spcBef>
                <a:spcPts val="1000"/>
              </a:spcBef>
              <a:spcAft>
                <a:spcPts val="0"/>
              </a:spcAft>
              <a:buSzPts val="1920"/>
              <a:buNone/>
            </a:pPr>
            <a:r>
              <a:t/>
            </a:r>
            <a:endParaRPr/>
          </a:p>
        </p:txBody>
      </p:sp>
      <p:sp>
        <p:nvSpPr>
          <p:cNvPr id="169" name="Google Shape;169;p10"/>
          <p:cNvSpPr txBox="1"/>
          <p:nvPr/>
        </p:nvSpPr>
        <p:spPr>
          <a:xfrm>
            <a:off x="237000" y="1313750"/>
            <a:ext cx="8670000" cy="45561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entury Gothic"/>
              <a:buNone/>
            </a:pPr>
            <a:r>
              <a:rPr b="0" i="0" lang="en-US" sz="2000" u="none" cap="none" strike="noStrike">
                <a:solidFill>
                  <a:schemeClr val="dk1"/>
                </a:solidFill>
                <a:latin typeface="Century Gothic"/>
                <a:ea typeface="Century Gothic"/>
                <a:cs typeface="Century Gothic"/>
                <a:sym typeface="Century Gothic"/>
              </a:rPr>
              <a:t>The 2023-2024 formal assessments planned are as follows:</a:t>
            </a:r>
            <a:endParaRPr b="0"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ELA</a:t>
            </a:r>
            <a:endParaRPr b="0"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FAST</a:t>
            </a:r>
            <a:r>
              <a:rPr b="1" i="0" lang="en-US" sz="1800" u="none" cap="none" strike="noStrike">
                <a:solidFill>
                  <a:schemeClr val="dk1"/>
                </a:solidFill>
                <a:latin typeface="Gill Sans"/>
                <a:ea typeface="Gill Sans"/>
                <a:cs typeface="Gill Sans"/>
                <a:sym typeface="Gill Sans"/>
              </a:rPr>
              <a:t> </a:t>
            </a:r>
            <a:r>
              <a:rPr b="0" i="0" lang="en-US" sz="1800" u="none" cap="none" strike="noStrike">
                <a:solidFill>
                  <a:schemeClr val="dk1"/>
                </a:solidFill>
                <a:latin typeface="Gill Sans"/>
                <a:ea typeface="Gill Sans"/>
                <a:cs typeface="Gill Sans"/>
                <a:sym typeface="Gill Sans"/>
              </a:rPr>
              <a:t>(</a:t>
            </a:r>
            <a:r>
              <a:rPr b="0" i="0" lang="en-US" sz="1800" u="sng" cap="none" strike="noStrike">
                <a:solidFill>
                  <a:srgbClr val="0000FF"/>
                </a:solidFill>
                <a:latin typeface="Gill Sans"/>
                <a:ea typeface="Gill Sans"/>
                <a:cs typeface="Gill Sans"/>
                <a:sym typeface="Gill Sans"/>
                <a:hlinkClick r:id="rId3">
                  <a:extLst>
                    <a:ext uri="{A12FA001-AC4F-418D-AE19-62706E023703}">
                      <ahyp:hlinkClr val="tx"/>
                    </a:ext>
                  </a:extLst>
                </a:hlinkClick>
              </a:rPr>
              <a:t>https://www.fldoe.org/fast/</a:t>
            </a:r>
            <a:r>
              <a:rPr b="0" i="0" lang="en-US" sz="1800" u="none" cap="none" strike="noStrike">
                <a:solidFill>
                  <a:srgbClr val="0000FF"/>
                </a:solidFill>
                <a:latin typeface="Gill Sans"/>
                <a:ea typeface="Gill Sans"/>
                <a:cs typeface="Gill Sans"/>
                <a:sym typeface="Gill Sans"/>
              </a:rPr>
              <a:t>,</a:t>
            </a:r>
            <a:r>
              <a:rPr b="0" i="0" lang="en-US" sz="1800" u="none" cap="none" strike="noStrike">
                <a:solidFill>
                  <a:schemeClr val="dk1"/>
                </a:solidFill>
                <a:latin typeface="Gill Sans"/>
                <a:ea typeface="Gill Sans"/>
                <a:cs typeface="Gill Sans"/>
                <a:sym typeface="Gill Sans"/>
              </a:rPr>
              <a:t> three times per year – beginning, middle, end)</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DIBELS</a:t>
            </a:r>
            <a:r>
              <a:rPr b="0" i="0" lang="en-US" sz="1800" u="none" cap="none" strike="noStrike">
                <a:solidFill>
                  <a:schemeClr val="dk1"/>
                </a:solidFill>
                <a:latin typeface="Arial"/>
                <a:ea typeface="Arial"/>
                <a:cs typeface="Arial"/>
                <a:sym typeface="Arial"/>
              </a:rPr>
              <a:t> (ALL students in grades K-5, three times per year--beginning, middle, end)</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AIMS</a:t>
            </a:r>
            <a:r>
              <a:rPr b="0" i="0" lang="en-US" sz="1800" u="none" cap="none" strike="noStrike">
                <a:solidFill>
                  <a:schemeClr val="dk1"/>
                </a:solidFill>
                <a:latin typeface="Arial"/>
                <a:ea typeface="Arial"/>
                <a:cs typeface="Arial"/>
                <a:sym typeface="Arial"/>
              </a:rPr>
              <a:t> (Grades 2-5, three times per year--Q1, Q2, Q3)</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(Benchmark Advance Assessments)</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Math</a:t>
            </a:r>
            <a:endParaRPr b="1"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AIMS</a:t>
            </a:r>
            <a:r>
              <a:rPr b="0" i="0" lang="en-US" sz="1800" u="none" cap="none" strike="noStrike">
                <a:solidFill>
                  <a:schemeClr val="dk1"/>
                </a:solidFill>
                <a:latin typeface="Arial"/>
                <a:ea typeface="Arial"/>
                <a:cs typeface="Arial"/>
                <a:sym typeface="Arial"/>
              </a:rPr>
              <a:t> (Grades K-5, three times per year--Q1, Q2, Q3)</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(Go Math Assessments)</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3-5 Science </a:t>
            </a:r>
            <a:endParaRPr b="0"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AIMS</a:t>
            </a:r>
            <a:r>
              <a:rPr b="0" i="0" lang="en-US" sz="1800" u="none" cap="none" strike="noStrike">
                <a:solidFill>
                  <a:schemeClr val="dk1"/>
                </a:solidFill>
                <a:latin typeface="Arial"/>
                <a:ea typeface="Arial"/>
                <a:cs typeface="Arial"/>
                <a:sym typeface="Arial"/>
              </a:rPr>
              <a:t> (Grades 3-5, three times per year--Q1, Q2, Q3)</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(HMH Science Assessments)</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idx="4294967295" type="title"/>
          </p:nvPr>
        </p:nvSpPr>
        <p:spPr>
          <a:xfrm>
            <a:off x="214350" y="554700"/>
            <a:ext cx="8715300" cy="829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b="1" lang="en-US" sz="3200">
                <a:solidFill>
                  <a:schemeClr val="dk1"/>
                </a:solidFill>
                <a:latin typeface="Calibri"/>
                <a:ea typeface="Calibri"/>
                <a:cs typeface="Calibri"/>
                <a:sym typeface="Calibri"/>
              </a:rPr>
              <a:t>FLORIDA’S ASSESSMENT OF STUDENT THINKING</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(F</a:t>
            </a:r>
            <a:r>
              <a:rPr b="1" lang="en-US">
                <a:latin typeface="Calibri"/>
                <a:ea typeface="Calibri"/>
                <a:cs typeface="Calibri"/>
                <a:sym typeface="Calibri"/>
              </a:rPr>
              <a:t>AST</a:t>
            </a:r>
            <a:r>
              <a:rPr b="1"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11"/>
          <p:cNvSpPr txBox="1"/>
          <p:nvPr/>
        </p:nvSpPr>
        <p:spPr>
          <a:xfrm>
            <a:off x="214350" y="1693050"/>
            <a:ext cx="8715300" cy="3939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Gill Sans"/>
              <a:buNone/>
            </a:pPr>
            <a:r>
              <a:t/>
            </a:r>
            <a:endParaRPr b="0" i="0" sz="20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3F3F3F"/>
              </a:buClr>
              <a:buSzPts val="2000"/>
              <a:buFont typeface="Trebuchet MS"/>
              <a:buNone/>
            </a:pPr>
            <a:r>
              <a:rPr b="0" i="0" lang="en-US" sz="2000" u="none" cap="none" strike="noStrike">
                <a:solidFill>
                  <a:srgbClr val="3F3F3F"/>
                </a:solidFill>
                <a:latin typeface="Trebuchet MS"/>
                <a:ea typeface="Trebuchet MS"/>
                <a:cs typeface="Trebuchet MS"/>
                <a:sym typeface="Trebuchet MS"/>
              </a:rPr>
              <a:t>   </a:t>
            </a:r>
            <a:r>
              <a:rPr b="0" i="0" lang="en-US" sz="2400" u="none" cap="none" strike="noStrike">
                <a:solidFill>
                  <a:srgbClr val="3F3F3F"/>
                </a:solidFill>
                <a:latin typeface="Calibri"/>
                <a:ea typeface="Calibri"/>
                <a:cs typeface="Calibri"/>
                <a:sym typeface="Calibri"/>
              </a:rPr>
              <a:t> </a:t>
            </a:r>
            <a:r>
              <a:rPr b="0" i="0" lang="en-US" sz="3600" u="none" cap="none" strike="noStrike">
                <a:solidFill>
                  <a:schemeClr val="dk1"/>
                </a:solidFill>
                <a:latin typeface="Calibri"/>
                <a:ea typeface="Calibri"/>
                <a:cs typeface="Calibri"/>
                <a:sym typeface="Calibri"/>
              </a:rPr>
              <a:t>Assessments include:</a:t>
            </a:r>
            <a:endParaRPr b="0" i="0" sz="3600" u="none" cap="none" strike="noStrike">
              <a:solidFill>
                <a:schemeClr val="dk1"/>
              </a:solidFill>
              <a:latin typeface="Calibri"/>
              <a:ea typeface="Calibri"/>
              <a:cs typeface="Calibri"/>
              <a:sym typeface="Calibri"/>
            </a:endParaRPr>
          </a:p>
          <a:p>
            <a:pPr indent="-533400" lvl="1" marL="658368" marR="0" rtl="0" algn="l">
              <a:lnSpc>
                <a:spcPct val="100000"/>
              </a:lnSpc>
              <a:spcBef>
                <a:spcPts val="400"/>
              </a:spcBef>
              <a:spcAft>
                <a:spcPts val="0"/>
              </a:spcAft>
              <a:buClr>
                <a:srgbClr val="3F3F3F"/>
              </a:buClr>
              <a:buSzPts val="4000"/>
              <a:buFont typeface="Calibri"/>
              <a:buChar char="❖"/>
            </a:pPr>
            <a:r>
              <a:rPr b="0" i="0" lang="en-US" sz="3200" u="none" cap="none" strike="noStrike">
                <a:solidFill>
                  <a:schemeClr val="dk1"/>
                </a:solidFill>
                <a:latin typeface="Calibri"/>
                <a:ea typeface="Calibri"/>
                <a:cs typeface="Calibri"/>
                <a:sym typeface="Calibri"/>
              </a:rPr>
              <a:t>FAST ELA and Mathematics</a:t>
            </a:r>
            <a:endParaRPr b="0" i="0" sz="3200" u="none" cap="none" strike="noStrike">
              <a:solidFill>
                <a:schemeClr val="dk1"/>
              </a:solidFill>
              <a:latin typeface="Calibri"/>
              <a:ea typeface="Calibri"/>
              <a:cs typeface="Calibri"/>
              <a:sym typeface="Calibri"/>
            </a:endParaRPr>
          </a:p>
          <a:p>
            <a:pPr indent="-533400" lvl="1" marL="658368" marR="0" rtl="0" algn="l">
              <a:lnSpc>
                <a:spcPct val="100000"/>
              </a:lnSpc>
              <a:spcBef>
                <a:spcPts val="400"/>
              </a:spcBef>
              <a:spcAft>
                <a:spcPts val="0"/>
              </a:spcAft>
              <a:buClr>
                <a:srgbClr val="3F3F3F"/>
              </a:buClr>
              <a:buSzPts val="4000"/>
              <a:buFont typeface="Calibri"/>
              <a:buChar char="❖"/>
            </a:pPr>
            <a:r>
              <a:rPr b="0" i="0" lang="en-US" sz="3200" u="none" cap="none" strike="noStrike">
                <a:solidFill>
                  <a:schemeClr val="dk1"/>
                </a:solidFill>
                <a:latin typeface="Calibri"/>
                <a:ea typeface="Calibri"/>
                <a:cs typeface="Calibri"/>
                <a:sym typeface="Calibri"/>
              </a:rPr>
              <a:t>B.E.S.T Writing </a:t>
            </a:r>
            <a:endParaRPr b="0" i="0" sz="2200" u="none" cap="none" strike="noStrike">
              <a:solidFill>
                <a:srgbClr val="000000"/>
              </a:solidFill>
              <a:latin typeface="Calibri"/>
              <a:ea typeface="Calibri"/>
              <a:cs typeface="Calibri"/>
              <a:sym typeface="Calibri"/>
            </a:endParaRPr>
          </a:p>
          <a:p>
            <a:pPr indent="-533400" lvl="1" marL="658368" marR="0" rtl="0" algn="l">
              <a:lnSpc>
                <a:spcPct val="100000"/>
              </a:lnSpc>
              <a:spcBef>
                <a:spcPts val="400"/>
              </a:spcBef>
              <a:spcAft>
                <a:spcPts val="0"/>
              </a:spcAft>
              <a:buClr>
                <a:srgbClr val="3F3F3F"/>
              </a:buClr>
              <a:buSzPts val="4000"/>
              <a:buFont typeface="Calibri"/>
              <a:buChar char="❖"/>
            </a:pPr>
            <a:r>
              <a:rPr b="0" i="0" lang="en-US" sz="3200" u="none" cap="none" strike="noStrike">
                <a:solidFill>
                  <a:schemeClr val="dk1"/>
                </a:solidFill>
                <a:latin typeface="Calibri"/>
                <a:ea typeface="Calibri"/>
                <a:cs typeface="Calibri"/>
                <a:sym typeface="Calibri"/>
              </a:rPr>
              <a:t>Statewide Science Assessment (SSA) Science</a:t>
            </a:r>
            <a:endParaRPr b="0" i="0" sz="2200" u="none" cap="none" strike="noStrike">
              <a:solidFill>
                <a:srgbClr val="000000"/>
              </a:solidFill>
              <a:latin typeface="Calibri"/>
              <a:ea typeface="Calibri"/>
              <a:cs typeface="Calibri"/>
              <a:sym typeface="Calibri"/>
            </a:endParaRPr>
          </a:p>
          <a:p>
            <a:pPr indent="0" lvl="1" marL="201168" marR="0" rtl="0" algn="l">
              <a:lnSpc>
                <a:spcPct val="100000"/>
              </a:lnSpc>
              <a:spcBef>
                <a:spcPts val="560"/>
              </a:spcBef>
              <a:spcAft>
                <a:spcPts val="0"/>
              </a:spcAft>
              <a:buClr>
                <a:srgbClr val="3F3F3F"/>
              </a:buClr>
              <a:buSzPts val="2800"/>
              <a:buFont typeface="Calibri"/>
              <a:buNone/>
            </a:pPr>
            <a:r>
              <a:rPr b="0" i="0" lang="en-US" sz="2400" u="none" cap="none" strike="noStrike">
                <a:solidFill>
                  <a:schemeClr val="dk1"/>
                </a:solidFill>
                <a:latin typeface="Trebuchet MS"/>
                <a:ea typeface="Trebuchet MS"/>
                <a:cs typeface="Trebuchet MS"/>
                <a:sym typeface="Trebuchet MS"/>
              </a:rPr>
              <a:t> </a:t>
            </a:r>
            <a:r>
              <a:rPr b="0" i="1" lang="en-US" sz="2200" u="none" cap="none" strike="noStrike">
                <a:solidFill>
                  <a:schemeClr val="dk1"/>
                </a:solidFill>
                <a:latin typeface="Arial"/>
                <a:ea typeface="Arial"/>
                <a:cs typeface="Arial"/>
                <a:sym typeface="Arial"/>
              </a:rPr>
              <a:t> </a:t>
            </a:r>
            <a:endParaRPr b="0" i="1"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2428508c000_0_0"/>
          <p:cNvPicPr preferRelativeResize="0"/>
          <p:nvPr/>
        </p:nvPicPr>
        <p:blipFill>
          <a:blip r:embed="rId3">
            <a:alphaModFix/>
          </a:blip>
          <a:stretch>
            <a:fillRect/>
          </a:stretch>
        </p:blipFill>
        <p:spPr>
          <a:xfrm>
            <a:off x="114600" y="742175"/>
            <a:ext cx="8839201" cy="48998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186" name="Shape 186"/>
        <p:cNvGrpSpPr/>
        <p:nvPr/>
      </p:nvGrpSpPr>
      <p:grpSpPr>
        <a:xfrm>
          <a:off x="0" y="0"/>
          <a:ext cx="0" cy="0"/>
          <a:chOff x="0" y="0"/>
          <a:chExt cx="0" cy="0"/>
        </a:xfrm>
      </p:grpSpPr>
      <p:sp>
        <p:nvSpPr>
          <p:cNvPr id="187" name="Google Shape;187;p12"/>
          <p:cNvSpPr txBox="1"/>
          <p:nvPr>
            <p:ph idx="4294967295" type="title"/>
          </p:nvPr>
        </p:nvSpPr>
        <p:spPr>
          <a:xfrm>
            <a:off x="304800" y="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WORKING TOGETHER!</a:t>
            </a:r>
            <a:r>
              <a:rPr b="1" lang="en-US" sz="4800">
                <a:solidFill>
                  <a:schemeClr val="lt1"/>
                </a:solidFill>
                <a:latin typeface="Calibri"/>
                <a:ea typeface="Calibri"/>
                <a:cs typeface="Calibri"/>
                <a:sym typeface="Calibri"/>
              </a:rPr>
              <a:t> </a:t>
            </a:r>
            <a:endParaRPr b="1" sz="4800">
              <a:solidFill>
                <a:schemeClr val="lt1"/>
              </a:solidFill>
              <a:latin typeface="Calibri"/>
              <a:ea typeface="Calibri"/>
              <a:cs typeface="Calibri"/>
              <a:sym typeface="Calibri"/>
            </a:endParaRPr>
          </a:p>
        </p:txBody>
      </p:sp>
      <p:sp>
        <p:nvSpPr>
          <p:cNvPr id="188" name="Google Shape;188;p12"/>
          <p:cNvSpPr txBox="1"/>
          <p:nvPr/>
        </p:nvSpPr>
        <p:spPr>
          <a:xfrm>
            <a:off x="304800" y="881282"/>
            <a:ext cx="8610600" cy="5062318"/>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147320" lvl="0" marL="274320" marR="0" rtl="0" algn="l">
              <a:lnSpc>
                <a:spcPct val="100000"/>
              </a:lnSpc>
              <a:spcBef>
                <a:spcPts val="0"/>
              </a:spcBef>
              <a:spcAft>
                <a:spcPts val="0"/>
              </a:spcAft>
              <a:buClr>
                <a:schemeClr val="dk2"/>
              </a:buClr>
              <a:buSzPts val="2000"/>
              <a:buFont typeface="Trebuchet MS"/>
              <a:buNone/>
            </a:pPr>
            <a:r>
              <a:t/>
            </a:r>
            <a:endParaRPr b="0" i="0" sz="2000" u="none" cap="none" strike="noStrike">
              <a:solidFill>
                <a:schemeClr val="dk1"/>
              </a:solidFill>
              <a:latin typeface="Trebuchet MS"/>
              <a:ea typeface="Trebuchet MS"/>
              <a:cs typeface="Trebuchet MS"/>
              <a:sym typeface="Trebuchet MS"/>
            </a:endParaRPr>
          </a:p>
          <a:p>
            <a:pPr indent="-274320" lvl="0" marL="274320"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The ESSA law requires that all Title I schools and families work together.  </a:t>
            </a:r>
            <a:endParaRPr b="0" i="0" sz="2000" u="none" cap="none" strike="noStrike">
              <a:solidFill>
                <a:schemeClr val="dk1"/>
              </a:solidFill>
              <a:latin typeface="Calibri"/>
              <a:ea typeface="Calibri"/>
              <a:cs typeface="Calibri"/>
              <a:sym typeface="Calibri"/>
            </a:endParaRPr>
          </a:p>
          <a:p>
            <a:pPr indent="-274320" lvl="0" marL="274320"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How we work together is listed in our Beginning of School Packet:</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District Parent-Family Engagement Plan</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School Level Parent &amp; Family Involvement Plan</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Home-School Compact</a:t>
            </a:r>
            <a:endParaRPr b="0" i="0" sz="2000" u="none" cap="none" strike="noStrike">
              <a:solidFill>
                <a:schemeClr val="dk1"/>
              </a:solidFill>
              <a:latin typeface="Calibri"/>
              <a:ea typeface="Calibri"/>
              <a:cs typeface="Calibri"/>
              <a:sym typeface="Calibri"/>
            </a:endParaRPr>
          </a:p>
          <a:p>
            <a:pPr indent="-469900" lvl="2" marL="94329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Will be addressed during classroom visitations and Parent-Teacher Conferences</a:t>
            </a:r>
            <a:endParaRPr b="0" i="0" sz="2000" u="none" cap="none" strike="noStrike">
              <a:solidFill>
                <a:schemeClr val="dk1"/>
              </a:solidFill>
              <a:latin typeface="Calibri"/>
              <a:ea typeface="Calibri"/>
              <a:cs typeface="Calibri"/>
              <a:sym typeface="Calibri"/>
            </a:endParaRPr>
          </a:p>
          <a:p>
            <a:pPr indent="-469899" lvl="1" marL="759142"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School Improvement Plan</a:t>
            </a:r>
            <a:endParaRPr b="0" i="0" sz="2200" u="none" cap="none" strike="noStrike">
              <a:solidFill>
                <a:schemeClr val="dk1"/>
              </a:solidFill>
              <a:latin typeface="Calibri"/>
              <a:ea typeface="Calibri"/>
              <a:cs typeface="Calibri"/>
              <a:sym typeface="Calibri"/>
            </a:endParaRPr>
          </a:p>
          <a:p>
            <a:pPr indent="-469899" lvl="1" marL="759142"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TItle I Schoolwide Plan </a:t>
            </a:r>
            <a:endParaRPr b="0" i="0" sz="2200" u="none" cap="none" strike="noStrike">
              <a:solidFill>
                <a:schemeClr val="dk1"/>
              </a:solidFill>
              <a:latin typeface="Calibri"/>
              <a:ea typeface="Calibri"/>
              <a:cs typeface="Calibri"/>
              <a:sym typeface="Calibri"/>
            </a:endParaRPr>
          </a:p>
          <a:p>
            <a:pPr indent="0" lvl="1" marL="301943" marR="0" rtl="0" algn="l">
              <a:lnSpc>
                <a:spcPct val="100000"/>
              </a:lnSpc>
              <a:spcBef>
                <a:spcPts val="400"/>
              </a:spcBef>
              <a:spcAft>
                <a:spcPts val="0"/>
              </a:spcAft>
              <a:buClr>
                <a:schemeClr val="dk2"/>
              </a:buClr>
              <a:buSzPts val="2000"/>
              <a:buFont typeface="Calibri"/>
              <a:buNone/>
            </a:pPr>
            <a:r>
              <a:rPr b="0" i="0" lang="en-US" sz="2200" u="none" cap="none" strike="noStrik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idx="4294967295" type="title"/>
          </p:nvPr>
        </p:nvSpPr>
        <p:spPr>
          <a:xfrm>
            <a:off x="304800" y="4572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b="1" lang="en-US" sz="4800">
                <a:solidFill>
                  <a:schemeClr val="dk1"/>
                </a:solidFill>
                <a:latin typeface="Calibri"/>
                <a:ea typeface="Calibri"/>
                <a:cs typeface="Calibri"/>
                <a:sym typeface="Calibri"/>
              </a:rPr>
              <a:t>RIGHT TO KNOW</a:t>
            </a:r>
            <a:endParaRPr b="1" sz="4800">
              <a:solidFill>
                <a:schemeClr val="dk1"/>
              </a:solidFill>
              <a:latin typeface="Calibri"/>
              <a:ea typeface="Calibri"/>
              <a:cs typeface="Calibri"/>
              <a:sym typeface="Calibri"/>
            </a:endParaRPr>
          </a:p>
        </p:txBody>
      </p:sp>
      <p:sp>
        <p:nvSpPr>
          <p:cNvPr id="194" name="Google Shape;194;p13"/>
          <p:cNvSpPr txBox="1"/>
          <p:nvPr/>
        </p:nvSpPr>
        <p:spPr>
          <a:xfrm>
            <a:off x="304800" y="1367790"/>
            <a:ext cx="8610900" cy="458724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640"/>
              </a:spcBef>
              <a:spcAft>
                <a:spcPts val="0"/>
              </a:spcAft>
              <a:buClr>
                <a:schemeClr val="dk1"/>
              </a:buClr>
              <a:buSzPts val="3200"/>
              <a:buFont typeface="Trebuchet MS"/>
              <a:buNone/>
            </a:pPr>
            <a:r>
              <a:rPr b="1" i="0" lang="en-US" sz="3200" u="none" cap="none" strike="noStrike">
                <a:solidFill>
                  <a:schemeClr val="dk1"/>
                </a:solidFill>
                <a:latin typeface="Trebuchet MS"/>
                <a:ea typeface="Trebuchet MS"/>
                <a:cs typeface="Trebuchet MS"/>
                <a:sym typeface="Trebuchet MS"/>
              </a:rPr>
              <a:t>It is your right to:</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involved and request regular meetings to express your opinions and concerns</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Request and receive information on the qualifications of your child’s teacher</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informed if your child is taught by a Non-Certified Teacher for four or more consecutive weeks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ph idx="4294967295" type="title"/>
          </p:nvPr>
        </p:nvSpPr>
        <p:spPr>
          <a:xfrm>
            <a:off x="152400" y="304800"/>
            <a:ext cx="89916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r>
              <a:rPr b="1" lang="en-US" sz="3600">
                <a:solidFill>
                  <a:schemeClr val="dk1"/>
                </a:solidFill>
                <a:latin typeface="Calibri"/>
                <a:ea typeface="Calibri"/>
                <a:cs typeface="Calibri"/>
                <a:sym typeface="Calibri"/>
              </a:rPr>
              <a:t>PARENT &amp; FAMILY ENGAGEMENT PLAN </a:t>
            </a:r>
            <a:br>
              <a:rPr b="1" lang="en-US" sz="3600">
                <a:solidFill>
                  <a:schemeClr val="dk1"/>
                </a:solidFill>
                <a:latin typeface="Calibri"/>
                <a:ea typeface="Calibri"/>
                <a:cs typeface="Calibri"/>
                <a:sym typeface="Calibri"/>
              </a:rPr>
            </a:br>
            <a:r>
              <a:rPr b="1" lang="en-US" sz="3600">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1" name="Google Shape;201;p14"/>
          <p:cNvSpPr txBox="1"/>
          <p:nvPr/>
        </p:nvSpPr>
        <p:spPr>
          <a:xfrm>
            <a:off x="228600" y="1371600"/>
            <a:ext cx="8763000" cy="459486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As a parent or family member you are a vital part of your child’s success.</a:t>
            </a:r>
            <a:endParaRPr b="0" i="0" sz="1500" u="none" cap="none" strike="noStrike">
              <a:solidFill>
                <a:srgbClr val="000000"/>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2"/>
              </a:buClr>
              <a:buSzPts val="2100"/>
              <a:buFont typeface="Calibri"/>
              <a:buChar char="❖"/>
            </a:pPr>
            <a:r>
              <a:rPr b="0" i="0" lang="en-US" sz="2100" u="none" cap="none" strike="noStrike">
                <a:solidFill>
                  <a:schemeClr val="dk1"/>
                </a:solidFill>
                <a:latin typeface="Calibri"/>
                <a:ea typeface="Calibri"/>
                <a:cs typeface="Calibri"/>
                <a:sym typeface="Calibri"/>
              </a:rPr>
              <a:t>So that you can be as active as possible in your child’s school success we will:</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Provide families with timely information regarding Parent &amp; Family Engagement Activities and Trainings.</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Offer activities and trainings at flexible times and through a variety of formats to maximize participation.</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Assist families in understanding academic content standards, assessments, and how to monitor and improve your child’s achievement. </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Provide materials and training to help you work with your child to improve his or her achievement.</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Inform you on where to locate a copy of the Title I Complaint Procedures.</a:t>
            </a:r>
            <a:endParaRPr b="0" i="0" sz="1900" u="none" cap="none" strike="noStrike">
              <a:solidFill>
                <a:schemeClr val="dk1"/>
              </a:solidFill>
              <a:latin typeface="Calibri"/>
              <a:ea typeface="Calibri"/>
              <a:cs typeface="Calibri"/>
              <a:sym typeface="Calibri"/>
            </a:endParaRPr>
          </a:p>
          <a:p>
            <a:pPr indent="-190500" lvl="0" marL="342900" marR="0" rtl="0" algn="just">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206" name="Shape 206"/>
        <p:cNvGrpSpPr/>
        <p:nvPr/>
      </p:nvGrpSpPr>
      <p:grpSpPr>
        <a:xfrm>
          <a:off x="0" y="0"/>
          <a:ext cx="0" cy="0"/>
          <a:chOff x="0" y="0"/>
          <a:chExt cx="0" cy="0"/>
        </a:xfrm>
      </p:grpSpPr>
      <p:sp>
        <p:nvSpPr>
          <p:cNvPr id="207" name="Google Shape;207;p15"/>
          <p:cNvSpPr txBox="1"/>
          <p:nvPr/>
        </p:nvSpPr>
        <p:spPr>
          <a:xfrm>
            <a:off x="266700" y="1077913"/>
            <a:ext cx="8610600" cy="4922837"/>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560"/>
              </a:spcBef>
              <a:spcAft>
                <a:spcPts val="0"/>
              </a:spcAft>
              <a:buClr>
                <a:srgbClr val="000000"/>
              </a:buClr>
              <a:buSzPts val="2900"/>
              <a:buFont typeface="Arial"/>
              <a:buNone/>
            </a:pPr>
            <a:r>
              <a:rPr b="0" i="0" lang="en-US" sz="2900" u="none" cap="none" strike="noStrike">
                <a:solidFill>
                  <a:schemeClr val="dk1"/>
                </a:solidFill>
                <a:latin typeface="Calibri"/>
                <a:ea typeface="Calibri"/>
                <a:cs typeface="Calibri"/>
                <a:sym typeface="Calibri"/>
              </a:rPr>
              <a:t>An area/room has been established to house resource materials for parents and families to access as needed.</a:t>
            </a:r>
            <a:endParaRPr b="0" i="0" sz="1900" u="none" cap="none" strike="noStrike">
              <a:solidFill>
                <a:schemeClr val="dk1"/>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This area/room contains a variety of informational and academic materials for parents to take and use with their student at home.</a:t>
            </a:r>
            <a:endParaRPr b="0" i="0" sz="1900" u="none" cap="none" strike="noStrike">
              <a:solidFill>
                <a:schemeClr val="dk1"/>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Our Parent &amp; Family Resource Area is located in </a:t>
            </a:r>
            <a:r>
              <a:rPr lang="en-US" sz="2900">
                <a:solidFill>
                  <a:schemeClr val="dk1"/>
                </a:solidFill>
                <a:latin typeface="Calibri"/>
                <a:ea typeface="Calibri"/>
                <a:cs typeface="Calibri"/>
                <a:sym typeface="Calibri"/>
              </a:rPr>
              <a:t>the Multipurpose Room.</a:t>
            </a:r>
            <a:endParaRPr b="0" i="0" sz="1900" u="none" cap="none" strike="noStrike">
              <a:solidFill>
                <a:schemeClr val="dk1"/>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Some of the materials available for check-out are:</a:t>
            </a:r>
            <a:endParaRPr b="0" i="0" sz="1900" u="none" cap="none" strike="noStrike">
              <a:solidFill>
                <a:schemeClr val="dk1"/>
              </a:solidFill>
              <a:latin typeface="Calibri"/>
              <a:ea typeface="Calibri"/>
              <a:cs typeface="Calibri"/>
              <a:sym typeface="Calibri"/>
            </a:endParaRPr>
          </a:p>
          <a:p>
            <a:pPr indent="0" lvl="0" marL="914400" marR="0" rtl="0" algn="l">
              <a:lnSpc>
                <a:spcPct val="100000"/>
              </a:lnSpc>
              <a:spcBef>
                <a:spcPts val="560"/>
              </a:spcBef>
              <a:spcAft>
                <a:spcPts val="0"/>
              </a:spcAft>
              <a:buNone/>
            </a:pPr>
            <a:r>
              <a:rPr lang="en-US" sz="2900">
                <a:solidFill>
                  <a:schemeClr val="dk1"/>
                </a:solidFill>
                <a:latin typeface="Calibri"/>
                <a:ea typeface="Calibri"/>
                <a:cs typeface="Calibri"/>
                <a:sym typeface="Calibri"/>
              </a:rPr>
              <a:t>flashcards, student </a:t>
            </a:r>
            <a:r>
              <a:rPr lang="en-US" sz="2900">
                <a:solidFill>
                  <a:schemeClr val="dk1"/>
                </a:solidFill>
                <a:latin typeface="Calibri"/>
                <a:ea typeface="Calibri"/>
                <a:cs typeface="Calibri"/>
                <a:sym typeface="Calibri"/>
              </a:rPr>
              <a:t>activity backpacks, and</a:t>
            </a:r>
            <a:endParaRPr sz="2900">
              <a:solidFill>
                <a:schemeClr val="dk1"/>
              </a:solidFill>
              <a:latin typeface="Calibri"/>
              <a:ea typeface="Calibri"/>
              <a:cs typeface="Calibri"/>
              <a:sym typeface="Calibri"/>
            </a:endParaRPr>
          </a:p>
          <a:p>
            <a:pPr indent="0" lvl="0" marL="914400" marR="0" rtl="0" algn="l">
              <a:lnSpc>
                <a:spcPct val="100000"/>
              </a:lnSpc>
              <a:spcBef>
                <a:spcPts val="560"/>
              </a:spcBef>
              <a:spcAft>
                <a:spcPts val="0"/>
              </a:spcAft>
              <a:buNone/>
            </a:pPr>
            <a:r>
              <a:rPr lang="en-US" sz="2900">
                <a:solidFill>
                  <a:schemeClr val="dk1"/>
                </a:solidFill>
                <a:latin typeface="Calibri"/>
                <a:ea typeface="Calibri"/>
                <a:cs typeface="Calibri"/>
                <a:sym typeface="Calibri"/>
              </a:rPr>
              <a:t>parent materials</a:t>
            </a:r>
            <a:endParaRPr b="0" i="0" sz="1900" u="none" cap="none" strike="noStrike">
              <a:solidFill>
                <a:schemeClr val="dk1"/>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sp>
        <p:nvSpPr>
          <p:cNvPr id="208" name="Google Shape;208;p15"/>
          <p:cNvSpPr txBox="1"/>
          <p:nvPr>
            <p:ph idx="4294967295" type="title"/>
          </p:nvPr>
        </p:nvSpPr>
        <p:spPr>
          <a:xfrm>
            <a:off x="304800" y="11113"/>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sz="4400">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idx="4294967295" type="title"/>
          </p:nvPr>
        </p:nvSpPr>
        <p:spPr>
          <a:xfrm>
            <a:off x="457200" y="3048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500">
                <a:solidFill>
                  <a:schemeClr val="dk1"/>
                </a:solidFill>
                <a:latin typeface="Calibri"/>
                <a:ea typeface="Calibri"/>
                <a:cs typeface="Calibri"/>
                <a:sym typeface="Calibri"/>
              </a:rPr>
              <a:t>YOUR INVOLVEMENT IS KEY TO </a:t>
            </a:r>
            <a:br>
              <a:rPr b="1" lang="en-US" sz="4500">
                <a:solidFill>
                  <a:schemeClr val="dk1"/>
                </a:solidFill>
                <a:latin typeface="Calibri"/>
                <a:ea typeface="Calibri"/>
                <a:cs typeface="Calibri"/>
                <a:sym typeface="Calibri"/>
              </a:rPr>
            </a:br>
            <a:r>
              <a:rPr b="1" lang="en-US" sz="4500">
                <a:solidFill>
                  <a:schemeClr val="dk1"/>
                </a:solidFill>
                <a:latin typeface="Calibri"/>
                <a:ea typeface="Calibri"/>
                <a:cs typeface="Calibri"/>
                <a:sym typeface="Calibri"/>
              </a:rPr>
              <a:t>YOUR CHILD’S SUCCESS!</a:t>
            </a:r>
            <a:endParaRPr sz="3900">
              <a:solidFill>
                <a:schemeClr val="dk1"/>
              </a:solidFill>
            </a:endParaRPr>
          </a:p>
        </p:txBody>
      </p:sp>
      <p:sp>
        <p:nvSpPr>
          <p:cNvPr id="215" name="Google Shape;215;p16"/>
          <p:cNvSpPr txBox="1"/>
          <p:nvPr/>
        </p:nvSpPr>
        <p:spPr>
          <a:xfrm>
            <a:off x="342900" y="1679600"/>
            <a:ext cx="8458200" cy="4161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74650" lvl="0" marL="457200" marR="0" rtl="0" algn="l">
              <a:lnSpc>
                <a:spcPct val="100000"/>
              </a:lnSpc>
              <a:spcBef>
                <a:spcPts val="40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are your child’s first teacher.</a:t>
            </a:r>
            <a:endParaRPr b="0" i="0" sz="21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have the ability to influence your child’s education more than any teacher or school.</a:t>
            </a:r>
            <a:endParaRPr b="0" i="0" sz="21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know your child best:</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Share information about your child’s interests and abilities with teachers</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Ask to see assessment results</a:t>
            </a:r>
            <a:endParaRPr b="0" i="0" sz="1500" u="none" cap="none" strike="noStrike">
              <a:solidFill>
                <a:srgbClr val="000000"/>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Discuss these results with your child’s teacher so that you understand how to help your child at home</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Be knowledgeable of grade level expectations</a:t>
            </a:r>
            <a:endParaRPr b="0" i="0" sz="2100" u="none" cap="none" strike="noStrike">
              <a:solidFill>
                <a:schemeClr val="dk1"/>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pic>
        <p:nvPicPr>
          <p:cNvPr id="216" name="Google Shape;216;p16"/>
          <p:cNvPicPr preferRelativeResize="0"/>
          <p:nvPr/>
        </p:nvPicPr>
        <p:blipFill rotWithShape="1">
          <a:blip r:embed="rId3">
            <a:alphaModFix/>
          </a:blip>
          <a:srcRect b="0" l="0" r="0" t="0"/>
          <a:stretch/>
        </p:blipFill>
        <p:spPr>
          <a:xfrm rot="3183229">
            <a:off x="7673600" y="334325"/>
            <a:ext cx="1305350" cy="130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ph idx="4294967295" type="title"/>
          </p:nvPr>
        </p:nvSpPr>
        <p:spPr>
          <a:xfrm>
            <a:off x="0" y="268288"/>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latin typeface="Calibri"/>
                <a:ea typeface="Calibri"/>
                <a:cs typeface="Calibri"/>
                <a:sym typeface="Calibri"/>
              </a:rPr>
              <a:t> </a:t>
            </a:r>
            <a:r>
              <a:rPr b="1" lang="en-US" sz="4800">
                <a:solidFill>
                  <a:schemeClr val="dk1"/>
                </a:solidFill>
                <a:latin typeface="Calibri"/>
                <a:ea typeface="Calibri"/>
                <a:cs typeface="Calibri"/>
                <a:sym typeface="Calibri"/>
              </a:rPr>
              <a:t>ADDITIONAL INFORMATION</a:t>
            </a:r>
            <a:endParaRPr b="1" sz="4800">
              <a:solidFill>
                <a:schemeClr val="dk1"/>
              </a:solidFill>
              <a:latin typeface="Calibri"/>
              <a:ea typeface="Calibri"/>
              <a:cs typeface="Calibri"/>
              <a:sym typeface="Calibri"/>
            </a:endParaRPr>
          </a:p>
        </p:txBody>
      </p:sp>
      <p:sp>
        <p:nvSpPr>
          <p:cNvPr id="223" name="Google Shape;223;p17"/>
          <p:cNvSpPr txBox="1"/>
          <p:nvPr>
            <p:ph idx="4294967295" type="body"/>
          </p:nvPr>
        </p:nvSpPr>
        <p:spPr>
          <a:xfrm>
            <a:off x="196100" y="1452275"/>
            <a:ext cx="8610600" cy="4389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indent="0" lvl="0" marL="0" rtl="0" algn="l">
              <a:lnSpc>
                <a:spcPct val="80000"/>
              </a:lnSpc>
              <a:spcBef>
                <a:spcPts val="160"/>
              </a:spcBef>
              <a:spcAft>
                <a:spcPts val="0"/>
              </a:spcAft>
              <a:buClr>
                <a:srgbClr val="03042B"/>
              </a:buClr>
              <a:buSzPts val="800"/>
              <a:buFont typeface="Trebuchet MS"/>
              <a:buNone/>
            </a:pPr>
            <a:r>
              <a:t/>
            </a:r>
            <a:endParaRPr sz="1200"/>
          </a:p>
          <a:p>
            <a:pPr indent="-482600" lvl="1" marL="760413" rtl="0" algn="l">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Grade Level Expectations</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Grade Specific Curriculum</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Measuring Student Success</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Definition of Proficiency</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Overview of their plans for the year</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Review the Home-School Compact</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Home-School Communication Systems</a:t>
            </a:r>
            <a:endParaRPr sz="3000"/>
          </a:p>
          <a:p>
            <a:pPr indent="0" lvl="0" marL="0" rtl="0" algn="l">
              <a:lnSpc>
                <a:spcPct val="120000"/>
              </a:lnSpc>
              <a:spcBef>
                <a:spcPts val="280"/>
              </a:spcBef>
              <a:spcAft>
                <a:spcPts val="0"/>
              </a:spcAft>
              <a:buClr>
                <a:srgbClr val="03042B"/>
              </a:buClr>
              <a:buSzPts val="1400"/>
              <a:buFont typeface="Trebuchet MS"/>
              <a:buNone/>
            </a:pPr>
            <a:r>
              <a:t/>
            </a:r>
            <a:endParaRPr sz="1400">
              <a:solidFill>
                <a:srgbClr val="7030A0"/>
              </a:solidFill>
              <a:latin typeface="Arial"/>
              <a:ea typeface="Arial"/>
              <a:cs typeface="Arial"/>
              <a:sym typeface="Arial"/>
            </a:endParaRPr>
          </a:p>
          <a:p>
            <a:pPr indent="0" lvl="0" marL="0" rtl="0" algn="l">
              <a:lnSpc>
                <a:spcPct val="120000"/>
              </a:lnSpc>
              <a:spcBef>
                <a:spcPts val="640"/>
              </a:spcBef>
              <a:spcAft>
                <a:spcPts val="0"/>
              </a:spcAft>
              <a:buClr>
                <a:srgbClr val="03042B"/>
              </a:buClr>
              <a:buSzPts val="3200"/>
              <a:buFont typeface="Trebuchet MS"/>
              <a:buNone/>
            </a:pPr>
            <a:r>
              <a:t/>
            </a:r>
            <a:endParaRPr>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735325" y="1199700"/>
            <a:ext cx="8332500" cy="552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descr="The Five Best Questions a Job Candidate Can Ask" id="229" name="Google Shape;229;p18"/>
          <p:cNvPicPr preferRelativeResize="0"/>
          <p:nvPr/>
        </p:nvPicPr>
        <p:blipFill rotWithShape="1">
          <a:blip r:embed="rId3">
            <a:alphaModFix/>
          </a:blip>
          <a:srcRect b="0" l="0" r="0" t="0"/>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111" name="Shape 111"/>
        <p:cNvGrpSpPr/>
        <p:nvPr/>
      </p:nvGrpSpPr>
      <p:grpSpPr>
        <a:xfrm>
          <a:off x="0" y="0"/>
          <a:ext cx="0" cy="0"/>
          <a:chOff x="0" y="0"/>
          <a:chExt cx="0" cy="0"/>
        </a:xfrm>
      </p:grpSpPr>
      <p:sp>
        <p:nvSpPr>
          <p:cNvPr id="112" name="Google Shape;112;p2"/>
          <p:cNvSpPr txBox="1"/>
          <p:nvPr>
            <p:ph idx="4294967295" type="title"/>
          </p:nvPr>
        </p:nvSpPr>
        <p:spPr>
          <a:xfrm>
            <a:off x="25200" y="134150"/>
            <a:ext cx="90936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6000"/>
              <a:buFont typeface="Calibri"/>
              <a:buNone/>
            </a:pPr>
            <a:r>
              <a:rPr b="1" lang="en-US" sz="6000">
                <a:latin typeface="Calibri"/>
                <a:ea typeface="Calibri"/>
                <a:cs typeface="Calibri"/>
                <a:sym typeface="Calibri"/>
              </a:rPr>
              <a:t>   </a:t>
            </a:r>
            <a:r>
              <a:rPr b="1" lang="en-US" sz="6000">
                <a:solidFill>
                  <a:schemeClr val="dk1"/>
                </a:solidFill>
                <a:latin typeface="Calibri"/>
                <a:ea typeface="Calibri"/>
                <a:cs typeface="Calibri"/>
                <a:sym typeface="Calibri"/>
              </a:rPr>
              <a:t>AGENDA</a:t>
            </a:r>
            <a:endParaRPr>
              <a:solidFill>
                <a:schemeClr val="dk1"/>
              </a:solidFill>
            </a:endParaRPr>
          </a:p>
        </p:txBody>
      </p:sp>
      <p:sp>
        <p:nvSpPr>
          <p:cNvPr id="113" name="Google Shape;113;p2"/>
          <p:cNvSpPr txBox="1"/>
          <p:nvPr/>
        </p:nvSpPr>
        <p:spPr>
          <a:xfrm>
            <a:off x="530200" y="1200950"/>
            <a:ext cx="8073300" cy="46011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chemeClr val="dk1"/>
              </a:buClr>
              <a:buSzPts val="2400"/>
              <a:buFont typeface="Gill Sans"/>
              <a:buNone/>
            </a:pPr>
            <a:r>
              <a:t/>
            </a:r>
            <a:endParaRPr b="0" i="0" sz="2400" u="none" cap="none" strike="noStrike">
              <a:solidFill>
                <a:schemeClr val="lt1"/>
              </a:solidFill>
              <a:latin typeface="Trebuchet MS"/>
              <a:ea typeface="Trebuchet MS"/>
              <a:cs typeface="Trebuchet MS"/>
              <a:sym typeface="Trebuchet MS"/>
            </a:endParaRPr>
          </a:p>
          <a:p>
            <a:pPr indent="-342900" lvl="0" marL="342900" marR="0" rtl="0" algn="l">
              <a:lnSpc>
                <a:spcPct val="100000"/>
              </a:lnSpc>
              <a:spcBef>
                <a:spcPts val="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Welcome and Introductions</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All About Title I</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Budgets</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Standards and Testing</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Beginning of School Packet</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Home-School Compact</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School’s Parent &amp; Family Engagement Plan</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Keys to Your Child’s Success</a:t>
            </a:r>
            <a:endParaRPr b="0" i="0" sz="2000" u="none" cap="none" strike="noStrike">
              <a:solidFill>
                <a:schemeClr val="dk1"/>
              </a:solidFill>
              <a:latin typeface="Gill Sans"/>
              <a:ea typeface="Gill Sans"/>
              <a:cs typeface="Gill Sans"/>
              <a:sym typeface="Gill Sans"/>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Parent Input Evaluation</a:t>
            </a:r>
            <a:endParaRPr b="0" i="0" sz="2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233" name="Shape 233"/>
        <p:cNvGrpSpPr/>
        <p:nvPr/>
      </p:nvGrpSpPr>
      <p:grpSpPr>
        <a:xfrm>
          <a:off x="0" y="0"/>
          <a:ext cx="0" cy="0"/>
          <a:chOff x="0" y="0"/>
          <a:chExt cx="0" cy="0"/>
        </a:xfrm>
      </p:grpSpPr>
      <p:sp>
        <p:nvSpPr>
          <p:cNvPr id="234" name="Google Shape;234;p19"/>
          <p:cNvSpPr txBox="1"/>
          <p:nvPr>
            <p:ph idx="4294967295" type="title"/>
          </p:nvPr>
        </p:nvSpPr>
        <p:spPr>
          <a:xfrm>
            <a:off x="266700" y="152400"/>
            <a:ext cx="8877300" cy="10858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35" name="Google Shape;235;p19"/>
          <p:cNvSpPr txBox="1"/>
          <p:nvPr/>
        </p:nvSpPr>
        <p:spPr>
          <a:xfrm>
            <a:off x="266700" y="1238251"/>
            <a:ext cx="8610600" cy="463677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rmAutofit lnSpcReduction="20000"/>
          </a:bodyPr>
          <a:lstStyle/>
          <a:p>
            <a:pPr indent="0" lvl="0" marL="0" marR="0" rtl="0" algn="l">
              <a:lnSpc>
                <a:spcPct val="100000"/>
              </a:lnSpc>
              <a:spcBef>
                <a:spcPts val="0"/>
              </a:spcBef>
              <a:spcAft>
                <a:spcPts val="0"/>
              </a:spcAft>
              <a:buClr>
                <a:srgbClr val="3F3F3F"/>
              </a:buClr>
              <a:buSzPts val="3600"/>
              <a:buFont typeface="Noto Sans Symbols"/>
              <a:buNone/>
            </a:pPr>
            <a:r>
              <a:t/>
            </a:r>
            <a:endParaRPr b="0" i="0" sz="28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3F3F3F"/>
              </a:buClr>
              <a:buSzPts val="3600"/>
              <a:buFont typeface="Noto Sans Symbols"/>
              <a:buNone/>
            </a:pPr>
            <a:r>
              <a:rPr b="0" i="0" lang="en-US" sz="2800" u="none" cap="none" strike="noStrike">
                <a:solidFill>
                  <a:schemeClr val="dk1"/>
                </a:solidFill>
                <a:latin typeface="Calibri"/>
                <a:ea typeface="Calibri"/>
                <a:cs typeface="Calibri"/>
                <a:sym typeface="Calibri"/>
              </a:rPr>
              <a:t>Be sure to review and sign:</a:t>
            </a:r>
            <a:endParaRPr b="0" i="0" sz="1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Title I Annual Meeting Parent Evaluation Form</a:t>
            </a:r>
            <a:endParaRPr b="0" i="0" sz="1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The Title I Parents’ Rights Letter </a:t>
            </a:r>
            <a:endParaRPr b="0" i="0" sz="2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Home – School Compact</a:t>
            </a:r>
            <a:endParaRPr b="0" i="0" sz="2800" u="none" cap="none" strike="noStrike">
              <a:solidFill>
                <a:schemeClr val="dk1"/>
              </a:solidFill>
              <a:latin typeface="Calibri"/>
              <a:ea typeface="Calibri"/>
              <a:cs typeface="Calibri"/>
              <a:sym typeface="Calibri"/>
            </a:endParaRPr>
          </a:p>
          <a:p>
            <a:pPr indent="0" lvl="1" marL="301943" marR="0" rtl="0" algn="l">
              <a:lnSpc>
                <a:spcPct val="100000"/>
              </a:lnSpc>
              <a:spcBef>
                <a:spcPts val="560"/>
              </a:spcBef>
              <a:spcAft>
                <a:spcPts val="0"/>
              </a:spcAft>
              <a:buClr>
                <a:schemeClr val="dk1"/>
              </a:buClr>
              <a:buSzPts val="2800"/>
              <a:buFont typeface="Gill Sans"/>
              <a:buNone/>
            </a:pPr>
            <a:r>
              <a:t/>
            </a:r>
            <a:endParaRPr b="0" i="0" sz="2800" u="none" cap="none" strike="noStrike">
              <a:solidFill>
                <a:schemeClr val="dk1"/>
              </a:solidFill>
              <a:latin typeface="Calibri"/>
              <a:ea typeface="Calibri"/>
              <a:cs typeface="Calibri"/>
              <a:sym typeface="Calibri"/>
            </a:endParaRPr>
          </a:p>
          <a:p>
            <a:pPr indent="-457200" lvl="1" marL="1216342" marR="0" rtl="0" algn="l">
              <a:lnSpc>
                <a:spcPct val="100000"/>
              </a:lnSpc>
              <a:spcBef>
                <a:spcPts val="560"/>
              </a:spcBef>
              <a:spcAft>
                <a:spcPts val="0"/>
              </a:spcAft>
              <a:buClr>
                <a:schemeClr val="dk2"/>
              </a:buClr>
              <a:buSzPts val="2800"/>
              <a:buFont typeface="Calibri"/>
              <a:buChar char="⮚"/>
            </a:pPr>
            <a:r>
              <a:rPr b="0" i="0" lang="en-US" sz="2800" u="none" cap="none" strike="noStrike">
                <a:solidFill>
                  <a:schemeClr val="dk1"/>
                </a:solidFill>
                <a:latin typeface="Calibri"/>
                <a:ea typeface="Calibri"/>
                <a:cs typeface="Calibri"/>
                <a:sym typeface="Calibri"/>
              </a:rPr>
              <a:t>For families attending virtually look for an email containing the documents above as Google Forms</a:t>
            </a:r>
            <a:endParaRPr b="0" i="0" sz="2800" u="none" cap="none" strike="noStrike">
              <a:solidFill>
                <a:schemeClr val="dk1"/>
              </a:solidFill>
              <a:latin typeface="Calibri"/>
              <a:ea typeface="Calibri"/>
              <a:cs typeface="Calibri"/>
              <a:sym typeface="Calibri"/>
            </a:endParaRPr>
          </a:p>
          <a:p>
            <a:pPr indent="-254000" lvl="0" marL="457200" marR="0" rtl="0" algn="l">
              <a:lnSpc>
                <a:spcPct val="100000"/>
              </a:lnSpc>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a:p>
            <a:pPr indent="-254000" lvl="0" marL="457200" marR="0" rtl="0" algn="l">
              <a:lnSpc>
                <a:spcPct val="100000"/>
              </a:lnSpc>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118" name="Shape 118"/>
        <p:cNvGrpSpPr/>
        <p:nvPr/>
      </p:nvGrpSpPr>
      <p:grpSpPr>
        <a:xfrm>
          <a:off x="0" y="0"/>
          <a:ext cx="0" cy="0"/>
          <a:chOff x="0" y="0"/>
          <a:chExt cx="0" cy="0"/>
        </a:xfrm>
      </p:grpSpPr>
      <p:sp>
        <p:nvSpPr>
          <p:cNvPr id="119" name="Google Shape;119;p3"/>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WHAT IS TITLE I?</a:t>
            </a:r>
            <a:endParaRPr>
              <a:solidFill>
                <a:schemeClr val="dk1"/>
              </a:solidFill>
            </a:endParaRPr>
          </a:p>
        </p:txBody>
      </p:sp>
      <p:sp>
        <p:nvSpPr>
          <p:cNvPr id="120" name="Google Shape;120;p3"/>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48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b="0" i="0" sz="1600" u="none" cap="none" strike="noStrike">
              <a:solidFill>
                <a:schemeClr val="dk1"/>
              </a:solidFill>
              <a:latin typeface="Calibri"/>
              <a:ea typeface="Calibri"/>
              <a:cs typeface="Calibri"/>
              <a:sym typeface="Calibri"/>
            </a:endParaRPr>
          </a:p>
          <a:p>
            <a:pPr indent="0" lvl="0" marL="0" marR="0" rtl="0" algn="l">
              <a:lnSpc>
                <a:spcPct val="80000"/>
              </a:lnSpc>
              <a:spcBef>
                <a:spcPts val="48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i="1" lang="en-US" sz="3000" u="none" cap="none" strike="noStrike">
                <a:solidFill>
                  <a:schemeClr val="dk1"/>
                </a:solidFill>
                <a:latin typeface="Calibri"/>
                <a:ea typeface="Calibri"/>
                <a:cs typeface="Calibri"/>
                <a:sym typeface="Calibri"/>
              </a:rPr>
              <a:t>Alachua County’s Title I Mission</a:t>
            </a:r>
            <a:endParaRPr b="1" i="1" sz="3000" u="none" cap="none" strike="noStrike">
              <a:solidFill>
                <a:schemeClr val="dk1"/>
              </a:solidFill>
              <a:latin typeface="Calibri"/>
              <a:ea typeface="Calibri"/>
              <a:cs typeface="Calibri"/>
              <a:sym typeface="Calibri"/>
            </a:endParaRPr>
          </a:p>
          <a:p>
            <a:pPr indent="0" lvl="0" marL="0" marR="0" rtl="0" algn="ctr">
              <a:lnSpc>
                <a:spcPct val="100000"/>
              </a:lnSpc>
              <a:spcBef>
                <a:spcPts val="130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b="0" i="0" sz="3000" u="none" cap="none" strike="noStrike">
              <a:solidFill>
                <a:schemeClr val="dk1"/>
              </a:solidFill>
              <a:latin typeface="Calibri"/>
              <a:ea typeface="Calibri"/>
              <a:cs typeface="Calibri"/>
              <a:sym typeface="Calibri"/>
            </a:endParaRPr>
          </a:p>
          <a:p>
            <a:pPr indent="0" lvl="0" marL="0" marR="0" rtl="0" algn="l">
              <a:lnSpc>
                <a:spcPct val="80000"/>
              </a:lnSpc>
              <a:spcBef>
                <a:spcPts val="13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idx="4294967295" type="title"/>
          </p:nvPr>
        </p:nvSpPr>
        <p:spPr>
          <a:xfrm>
            <a:off x="304800" y="1524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HOW TITLE I WORKS?</a:t>
            </a:r>
            <a:endParaRPr>
              <a:solidFill>
                <a:schemeClr val="dk1"/>
              </a:solidFill>
            </a:endParaRPr>
          </a:p>
        </p:txBody>
      </p:sp>
      <p:sp>
        <p:nvSpPr>
          <p:cNvPr id="127" name="Google Shape;127;p4"/>
          <p:cNvSpPr txBox="1"/>
          <p:nvPr/>
        </p:nvSpPr>
        <p:spPr>
          <a:xfrm>
            <a:off x="266700" y="1128450"/>
            <a:ext cx="8610600" cy="5334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7472" lvl="0" marL="347472"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Title I funding flows from the U.S. Department of Education (as appropriated by Congress) to the Florida Department of Education (FLDOE).  </a:t>
            </a:r>
            <a:endParaRPr b="0" i="0" sz="1800" u="none" cap="none" strike="noStrike">
              <a:solidFill>
                <a:schemeClr val="dk1"/>
              </a:solidFill>
              <a:latin typeface="Century Gothic"/>
              <a:ea typeface="Century Gothic"/>
              <a:cs typeface="Century Gothic"/>
              <a:sym typeface="Century Gothic"/>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 FDOE allocates funds to the District.</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Title I schools spend the funds allocated based on formalized School Improvement Plans approved by District and FLDOE. </a:t>
            </a:r>
            <a:endParaRPr b="0" i="0" sz="24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Our School implements a school wide</a:t>
            </a:r>
            <a:r>
              <a:rPr b="0" i="0" lang="en-US" sz="2400" u="none" cap="none" strike="noStrike">
                <a:solidFill>
                  <a:schemeClr val="dk1"/>
                </a:solidFill>
                <a:latin typeface="Trebuchet MS"/>
                <a:ea typeface="Trebuchet MS"/>
                <a:cs typeface="Trebuchet MS"/>
                <a:sym typeface="Trebuchet MS"/>
              </a:rPr>
              <a:t> program. </a:t>
            </a:r>
            <a:endParaRPr b="0" i="0" sz="1800" u="none" cap="none" strike="noStrike">
              <a:solidFill>
                <a:schemeClr val="dk1"/>
              </a:solidFill>
              <a:latin typeface="Century Gothic"/>
              <a:ea typeface="Century Gothic"/>
              <a:cs typeface="Century Gothic"/>
              <a:sym typeface="Century Gothic"/>
            </a:endParaRPr>
          </a:p>
          <a:p>
            <a:pPr indent="-195072" lvl="0" marL="347472" marR="0" rtl="0" algn="l">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a:p>
            <a:pPr indent="0" lvl="0" marL="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idx="4294967295" type="title"/>
          </p:nvPr>
        </p:nvSpPr>
        <p:spPr>
          <a:xfrm>
            <a:off x="213550" y="152400"/>
            <a:ext cx="8930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alibri"/>
              <a:buNone/>
            </a:pPr>
            <a:r>
              <a:rPr b="1" lang="en-US" sz="3300">
                <a:solidFill>
                  <a:schemeClr val="dk1"/>
                </a:solidFill>
                <a:latin typeface="Calibri"/>
                <a:ea typeface="Calibri"/>
                <a:cs typeface="Calibri"/>
                <a:sym typeface="Calibri"/>
              </a:rPr>
              <a:t>TITLE I FUNDS PROVIDE SUPPLEMENTAL SUPPORT</a:t>
            </a:r>
            <a:endParaRPr b="1" sz="3300">
              <a:solidFill>
                <a:schemeClr val="dk1"/>
              </a:solidFill>
              <a:latin typeface="Calibri"/>
              <a:ea typeface="Calibri"/>
              <a:cs typeface="Calibri"/>
              <a:sym typeface="Calibri"/>
            </a:endParaRPr>
          </a:p>
        </p:txBody>
      </p:sp>
      <p:sp>
        <p:nvSpPr>
          <p:cNvPr id="134" name="Google Shape;134;p5"/>
          <p:cNvSpPr txBox="1"/>
          <p:nvPr/>
        </p:nvSpPr>
        <p:spPr>
          <a:xfrm>
            <a:off x="213550" y="1219200"/>
            <a:ext cx="8652300" cy="4885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Our School’s Title I funds provide the following supplemental support:</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Personnel to support our students and teachers</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classroom materials and equipment</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Technology</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web-based programs</a:t>
            </a:r>
            <a:endParaRPr b="0" i="0" sz="1800" u="none" cap="none" strike="noStrike">
              <a:solidFill>
                <a:schemeClr val="dk1"/>
              </a:solidFill>
              <a:latin typeface="Trebuchet MS"/>
              <a:ea typeface="Trebuchet MS"/>
              <a:cs typeface="Trebuchet MS"/>
              <a:sym typeface="Trebuchet MS"/>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curriculum</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Small group intervention</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After school tutoring</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Professional Development</a:t>
            </a:r>
            <a:endParaRPr b="0" i="0" sz="1800" u="none" cap="none" strike="noStrike">
              <a:solidFill>
                <a:schemeClr val="dk1"/>
              </a:solidFill>
              <a:latin typeface="Trebuchet MS"/>
              <a:ea typeface="Trebuchet MS"/>
              <a:cs typeface="Trebuchet MS"/>
              <a:sym typeface="Trebuchet MS"/>
            </a:endParaRPr>
          </a:p>
          <a:p>
            <a:pPr indent="-160020" lvl="0" marL="274320" marR="0" rtl="0" algn="l">
              <a:lnSpc>
                <a:spcPct val="100000"/>
              </a:lnSpc>
              <a:spcBef>
                <a:spcPts val="360"/>
              </a:spcBef>
              <a:spcAft>
                <a:spcPts val="0"/>
              </a:spcAft>
              <a:buClr>
                <a:schemeClr val="dk2"/>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Title I funds also provide for Parent-Family Engagement activities and trainings   </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throughout the year as well as:</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Resources in our Parent &amp; Family Resource Area</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Student Planners and/or Home-School Communication Folders</a:t>
            </a:r>
            <a:endParaRPr b="0" i="0" sz="1800" u="none" cap="none" strike="noStrike">
              <a:solidFill>
                <a:schemeClr val="dk1"/>
              </a:solidFill>
              <a:latin typeface="Trebuchet MS"/>
              <a:ea typeface="Trebuchet MS"/>
              <a:cs typeface="Trebuchet MS"/>
              <a:sym typeface="Trebuchet MS"/>
            </a:endParaRPr>
          </a:p>
          <a:p>
            <a:pPr indent="-457200" lvl="1" marL="914400" marR="0" rtl="0" algn="l">
              <a:lnSpc>
                <a:spcPct val="100000"/>
              </a:lnSpc>
              <a:spcBef>
                <a:spcPts val="36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Electronic Family Newsletters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idx="4294967295" type="title"/>
          </p:nvPr>
        </p:nvSpPr>
        <p:spPr>
          <a:xfrm>
            <a:off x="0" y="267500"/>
            <a:ext cx="9144000" cy="685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200"/>
              <a:buFont typeface="Calibri"/>
              <a:buNone/>
            </a:pPr>
            <a:r>
              <a:rPr b="1" lang="en-US" sz="4000">
                <a:solidFill>
                  <a:schemeClr val="dk1"/>
                </a:solidFill>
                <a:latin typeface="Calibri"/>
                <a:ea typeface="Calibri"/>
                <a:cs typeface="Calibri"/>
                <a:sym typeface="Calibri"/>
              </a:rPr>
              <a:t>WHO DECIDES HOW FUNDS ARE USED?</a:t>
            </a:r>
            <a:endParaRPr b="1" sz="4000">
              <a:solidFill>
                <a:schemeClr val="dk1"/>
              </a:solidFill>
              <a:latin typeface="Calibri"/>
              <a:ea typeface="Calibri"/>
              <a:cs typeface="Calibri"/>
              <a:sym typeface="Calibri"/>
            </a:endParaRPr>
          </a:p>
        </p:txBody>
      </p:sp>
      <p:sp>
        <p:nvSpPr>
          <p:cNvPr id="141" name="Google Shape;141;p6"/>
          <p:cNvSpPr txBox="1"/>
          <p:nvPr/>
        </p:nvSpPr>
        <p:spPr>
          <a:xfrm>
            <a:off x="228600" y="1153275"/>
            <a:ext cx="8686800" cy="48777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b="0" i="0" sz="24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Parent input into the decision making process is encouraged through various means including:</a:t>
            </a:r>
            <a:endParaRPr b="0" i="0" sz="24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Input Evaluations of Parent-Family Engagement activities and trainings</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idx="4294967295" type="title"/>
          </p:nvPr>
        </p:nvSpPr>
        <p:spPr>
          <a:xfrm>
            <a:off x="262475" y="221875"/>
            <a:ext cx="8763900" cy="1073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200"/>
              <a:buFont typeface="Calibri"/>
              <a:buNone/>
            </a:pPr>
            <a:r>
              <a:rPr b="1" lang="en-US">
                <a:solidFill>
                  <a:schemeClr val="dk1"/>
                </a:solidFill>
                <a:latin typeface="Calibri"/>
                <a:ea typeface="Calibri"/>
                <a:cs typeface="Calibri"/>
                <a:sym typeface="Calibri"/>
              </a:rPr>
              <a:t>WHERE CAN I FIND A COPY OF THE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7"/>
          <p:cNvSpPr txBox="1"/>
          <p:nvPr/>
        </p:nvSpPr>
        <p:spPr>
          <a:xfrm>
            <a:off x="380992" y="1525125"/>
            <a:ext cx="8382000" cy="43434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700" u="none" cap="none" strike="noStrike">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b="0" i="0" sz="21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rgbClr val="03042B"/>
              </a:buClr>
              <a:buSzPts val="2400"/>
              <a:buFont typeface="Noto Sans Symbols"/>
              <a:buNone/>
            </a:pPr>
            <a:r>
              <a:t/>
            </a:r>
            <a:endParaRPr b="0" i="0" sz="27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700" u="none" cap="none" strike="noStrike">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a:solidFill>
                  <a:schemeClr val="dk1"/>
                </a:solidFill>
                <a:latin typeface="Calibri"/>
                <a:ea typeface="Calibri"/>
                <a:cs typeface="Calibri"/>
                <a:sym typeface="Calibri"/>
              </a:rPr>
              <a:t>the Multipurpose Room.</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idx="4294967295" type="title"/>
          </p:nvPr>
        </p:nvSpPr>
        <p:spPr>
          <a:xfrm>
            <a:off x="80675" y="228600"/>
            <a:ext cx="90633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latin typeface="Calibri"/>
                <a:ea typeface="Calibri"/>
                <a:cs typeface="Calibri"/>
                <a:sym typeface="Calibri"/>
              </a:rPr>
              <a:t> </a:t>
            </a:r>
            <a:r>
              <a:rPr b="1" lang="en-US" sz="4800">
                <a:solidFill>
                  <a:schemeClr val="dk1"/>
                </a:solidFill>
                <a:latin typeface="Calibri"/>
                <a:ea typeface="Calibri"/>
                <a:cs typeface="Calibri"/>
                <a:sym typeface="Calibri"/>
              </a:rPr>
              <a:t>EDUCATIONAL STANDARDS</a:t>
            </a:r>
            <a:endParaRPr b="1" sz="4800">
              <a:solidFill>
                <a:schemeClr val="dk1"/>
              </a:solidFill>
              <a:latin typeface="Calibri"/>
              <a:ea typeface="Calibri"/>
              <a:cs typeface="Calibri"/>
              <a:sym typeface="Calibri"/>
            </a:endParaRPr>
          </a:p>
        </p:txBody>
      </p:sp>
      <p:sp>
        <p:nvSpPr>
          <p:cNvPr id="153" name="Google Shape;153;p8"/>
          <p:cNvSpPr txBox="1"/>
          <p:nvPr/>
        </p:nvSpPr>
        <p:spPr>
          <a:xfrm>
            <a:off x="421325" y="1295400"/>
            <a:ext cx="8382000" cy="4927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Florida’s academic content standards establish high expectations for all students.</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Grades K-5 are currently implementing the B.E.S.T. Standards.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140"/>
              </a:spcBef>
              <a:spcAft>
                <a:spcPts val="0"/>
              </a:spcAft>
              <a:buClr>
                <a:schemeClr val="dk2"/>
              </a:buClr>
              <a:buSzPts val="7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Information located at: </a:t>
            </a:r>
            <a:r>
              <a:rPr b="0" i="0" lang="en-US" sz="2200" u="sng" cap="none" strike="noStrike">
                <a:solidFill>
                  <a:srgbClr val="0000FF"/>
                </a:solidFill>
                <a:latin typeface="Calibri"/>
                <a:ea typeface="Calibri"/>
                <a:cs typeface="Calibri"/>
                <a:sym typeface="Calibri"/>
                <a:hlinkClick r:id="rId3">
                  <a:extLst>
                    <a:ext uri="{A12FA001-AC4F-418D-AE19-62706E023703}">
                      <ahyp:hlinkClr val="tx"/>
                    </a:ext>
                  </a:extLst>
                </a:hlinkClick>
              </a:rPr>
              <a:t>www.fldoe.org/bii/curriculum/sss/</a:t>
            </a:r>
            <a:r>
              <a:rPr b="0" i="0" lang="en-US" sz="2200" u="none" cap="none" strike="noStrike">
                <a:solidFill>
                  <a:srgbClr val="0000FF"/>
                </a:solidFill>
                <a:latin typeface="Calibri"/>
                <a:ea typeface="Calibri"/>
                <a:cs typeface="Calibri"/>
                <a:sym typeface="Calibri"/>
              </a:rPr>
              <a:t> </a:t>
            </a:r>
            <a:endParaRPr b="0" i="0" sz="2200" u="none" cap="none" strike="noStrike">
              <a:solidFill>
                <a:srgbClr val="0000FF"/>
              </a:solidFill>
              <a:latin typeface="Calibri"/>
              <a:ea typeface="Calibri"/>
              <a:cs typeface="Calibri"/>
              <a:sym typeface="Calibri"/>
            </a:endParaRPr>
          </a:p>
        </p:txBody>
      </p:sp>
      <p:pic>
        <p:nvPicPr>
          <p:cNvPr id="154" name="Google Shape;154;p8"/>
          <p:cNvPicPr preferRelativeResize="0"/>
          <p:nvPr/>
        </p:nvPicPr>
        <p:blipFill rotWithShape="1">
          <a:blip r:embed="rId4">
            <a:alphaModFix/>
          </a:blip>
          <a:srcRect b="0" l="0" r="0" t="0"/>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idx="4294967295" type="title"/>
          </p:nvPr>
        </p:nvSpPr>
        <p:spPr>
          <a:xfrm>
            <a:off x="457200" y="1524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SCHOOL’S CURRICULUM</a:t>
            </a:r>
            <a:endParaRPr b="1" sz="4800">
              <a:solidFill>
                <a:schemeClr val="dk1"/>
              </a:solidFill>
              <a:latin typeface="Calibri"/>
              <a:ea typeface="Calibri"/>
              <a:cs typeface="Calibri"/>
              <a:sym typeface="Calibri"/>
            </a:endParaRPr>
          </a:p>
        </p:txBody>
      </p:sp>
      <p:sp>
        <p:nvSpPr>
          <p:cNvPr id="160" name="Google Shape;160;p9"/>
          <p:cNvSpPr txBox="1"/>
          <p:nvPr/>
        </p:nvSpPr>
        <p:spPr>
          <a:xfrm>
            <a:off x="457200" y="1447800"/>
            <a:ext cx="8305800" cy="5257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3200" u="none" cap="none" strike="noStrike">
                <a:solidFill>
                  <a:schemeClr val="dk1"/>
                </a:solidFill>
                <a:latin typeface="Trebuchet MS"/>
                <a:ea typeface="Trebuchet MS"/>
                <a:cs typeface="Trebuchet MS"/>
                <a:sym typeface="Trebuchet MS"/>
              </a:rPr>
              <a:t>T</a:t>
            </a:r>
            <a:r>
              <a:rPr b="0" i="0" lang="en-US" sz="3200" u="none" cap="none" strike="noStrike">
                <a:solidFill>
                  <a:schemeClr val="dk1"/>
                </a:solidFill>
                <a:latin typeface="Calibri"/>
                <a:ea typeface="Calibri"/>
                <a:cs typeface="Calibri"/>
                <a:sym typeface="Calibri"/>
              </a:rPr>
              <a:t>he B.E.S.T. Standards form the framework for student knowledge in:</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English Language Arts (ELA)</a:t>
            </a:r>
            <a:endParaRPr b="0" i="0" sz="2800" u="none" cap="none" strike="noStrike">
              <a:solidFill>
                <a:schemeClr val="dk1"/>
              </a:solidFill>
              <a:latin typeface="Calibri"/>
              <a:ea typeface="Calibri"/>
              <a:cs typeface="Calibri"/>
              <a:sym typeface="Calibri"/>
            </a:endParaRPr>
          </a:p>
          <a:p>
            <a:pPr indent="-342900" lvl="1" marL="644843" marR="0" rtl="0" algn="l">
              <a:lnSpc>
                <a:spcPct val="100000"/>
              </a:lnSpc>
              <a:spcBef>
                <a:spcPts val="480"/>
              </a:spcBef>
              <a:spcAft>
                <a:spcPts val="0"/>
              </a:spcAft>
              <a:buClr>
                <a:schemeClr val="dk2"/>
              </a:buClr>
              <a:buSzPts val="2400"/>
              <a:buFont typeface="Noto Sans Symbols"/>
              <a:buChar char="❖"/>
            </a:pPr>
            <a:r>
              <a:rPr b="0" i="0" lang="en-US" sz="2800" u="none" cap="none" strike="noStrike">
                <a:solidFill>
                  <a:schemeClr val="dk1"/>
                </a:solidFill>
                <a:latin typeface="Calibri"/>
                <a:ea typeface="Calibri"/>
                <a:cs typeface="Calibri"/>
                <a:sym typeface="Calibri"/>
              </a:rPr>
              <a:t>Reading/Writing/Language/Speaking &amp; Listening</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Mathematics</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Literacy in Social Studies</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Science</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rgbClr val="00B050"/>
              </a:buClr>
              <a:buSzPts val="1800"/>
              <a:buFont typeface="Century Gothic"/>
              <a:buNone/>
            </a:pPr>
            <a:r>
              <a:rPr b="0" i="0" lang="en-US" sz="1800" u="sng" cap="none" strike="noStrike">
                <a:solidFill>
                  <a:srgbClr val="0000FF"/>
                </a:solidFill>
                <a:latin typeface="Century Gothic"/>
                <a:ea typeface="Century Gothic"/>
                <a:cs typeface="Century Gothic"/>
                <a:sym typeface="Century Gothic"/>
                <a:hlinkClick r:id="rId3">
                  <a:extLst>
                    <a:ext uri="{A12FA001-AC4F-418D-AE19-62706E023703}">
                      <ahyp:hlinkClr val="tx"/>
                    </a:ext>
                  </a:extLst>
                </a:hlinkClick>
              </a:rPr>
              <a:t>https://www.cpalms.org/Public/search/Standard</a:t>
            </a:r>
            <a:endParaRPr b="0" i="0" sz="1800" u="none" cap="none" strike="noStrike">
              <a:solidFill>
                <a:srgbClr val="0000FF"/>
              </a:solidFill>
              <a:latin typeface="Century Gothic"/>
              <a:ea typeface="Century Gothic"/>
              <a:cs typeface="Century Gothic"/>
              <a:sym typeface="Century Gothic"/>
            </a:endParaRPr>
          </a:p>
          <a:p>
            <a:pPr indent="-279400" lvl="0" marL="34290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pic>
        <p:nvPicPr>
          <p:cNvPr descr="MCj04123980000[1]" id="161" name="Google Shape;161;p9"/>
          <p:cNvPicPr preferRelativeResize="0"/>
          <p:nvPr/>
        </p:nvPicPr>
        <p:blipFill rotWithShape="1">
          <a:blip r:embed="rId4">
            <a:alphaModFix/>
          </a:blip>
          <a:srcRect b="0" l="0" r="0" t="0"/>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